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63" r:id="rId3"/>
    <p:sldId id="262" r:id="rId4"/>
    <p:sldId id="264" r:id="rId5"/>
    <p:sldId id="261" r:id="rId6"/>
    <p:sldId id="257" r:id="rId7"/>
    <p:sldId id="258" r:id="rId8"/>
    <p:sldId id="268" r:id="rId9"/>
    <p:sldId id="259" r:id="rId10"/>
    <p:sldId id="260" r:id="rId11"/>
    <p:sldId id="266" r:id="rId12"/>
    <p:sldId id="267" r:id="rId13"/>
    <p:sldId id="269" r:id="rId14"/>
    <p:sldId id="270" r:id="rId15"/>
    <p:sldId id="271" r:id="rId16"/>
    <p:sldId id="272"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5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5/15/2017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5/15/2017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5/15/2017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5/15/2017</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5/15/2017</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5/15/2017</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5/15/2017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5/15/2017</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50000"/>
              <a:lumOff val="5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5/15/2017</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bg2">
                    <a:lumMod val="40000"/>
                    <a:lumOff val="60000"/>
                  </a:schemeClr>
                </a:solidFill>
              </a:defRPr>
            </a:lvl1pPr>
          </a:lstStyle>
          <a:p>
            <a:fld id="{5586B75A-687E-405C-8A0B-8D00578BA2C3}" type="datetimeFigureOut">
              <a:rPr lang="en-US" dirty="0"/>
              <a:pPr/>
              <a:t>5/15/2017</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bg2">
                    <a:lumMod val="40000"/>
                    <a:lumOff val="6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tabLst>
          <a:tab pos="1143000" algn="l"/>
        </a:tabLst>
        <a:defRPr sz="2000" kern="1200">
          <a:solidFill>
            <a:schemeClr val="bg2">
              <a:lumMod val="20000"/>
              <a:lumOff val="80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800" kern="1200">
          <a:solidFill>
            <a:schemeClr val="bg2">
              <a:lumMod val="20000"/>
              <a:lumOff val="80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600" kern="1200">
          <a:solidFill>
            <a:schemeClr val="bg2">
              <a:lumMod val="20000"/>
              <a:lumOff val="80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8.6 Part 1</a:t>
            </a:r>
            <a:br>
              <a:rPr lang="en-CA" dirty="0" smtClean="0"/>
            </a:br>
            <a:r>
              <a:rPr lang="en-CA" dirty="0" smtClean="0"/>
              <a:t>Corporate Income Taxes</a:t>
            </a:r>
            <a:endParaRPr lang="en-CA" dirty="0"/>
          </a:p>
        </p:txBody>
      </p:sp>
      <p:sp>
        <p:nvSpPr>
          <p:cNvPr id="3" name="Subtitle 2"/>
          <p:cNvSpPr>
            <a:spLocks noGrp="1"/>
          </p:cNvSpPr>
          <p:nvPr>
            <p:ph type="subTitle" idx="1"/>
          </p:nvPr>
        </p:nvSpPr>
        <p:spPr/>
        <p:txBody>
          <a:bodyPr/>
          <a:lstStyle/>
          <a:p>
            <a:r>
              <a:rPr lang="en-CA" dirty="0" smtClean="0"/>
              <a:t>TB page 719+</a:t>
            </a:r>
            <a:endParaRPr lang="en-CA" dirty="0"/>
          </a:p>
        </p:txBody>
      </p:sp>
    </p:spTree>
    <p:extLst>
      <p:ext uri="{BB962C8B-B14F-4D97-AF65-F5344CB8AC3E}">
        <p14:creationId xmlns:p14="http://schemas.microsoft.com/office/powerpoint/2010/main" val="25973863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Prior Period Errors - </a:t>
            </a:r>
            <a:br>
              <a:rPr lang="en-CA" dirty="0" smtClean="0"/>
            </a:br>
            <a:r>
              <a:rPr lang="en-CA" dirty="0" smtClean="0"/>
              <a:t>Example</a:t>
            </a:r>
            <a:endParaRPr lang="en-CA" dirty="0"/>
          </a:p>
        </p:txBody>
      </p:sp>
      <p:sp>
        <p:nvSpPr>
          <p:cNvPr id="3" name="Content Placeholder 2"/>
          <p:cNvSpPr>
            <a:spLocks noGrp="1"/>
          </p:cNvSpPr>
          <p:nvPr>
            <p:ph idx="1"/>
          </p:nvPr>
        </p:nvSpPr>
        <p:spPr/>
        <p:txBody>
          <a:bodyPr/>
          <a:lstStyle/>
          <a:p>
            <a:pPr marL="0" indent="0">
              <a:buNone/>
            </a:pPr>
            <a:r>
              <a:rPr lang="en-CA" dirty="0" smtClean="0"/>
              <a:t>More Moore Consulting Corp discovers in 2017 that it overstated its cost of goods sold in 2016 by $10,000 as a result of errors in counting inventory.  Assume 30% tax.  Journalize the correcting entry on May 15, 2017.</a:t>
            </a:r>
          </a:p>
          <a:p>
            <a:pPr marL="0" indent="0">
              <a:buNone/>
            </a:pPr>
            <a:endParaRPr lang="en-CA" dirty="0" smtClean="0"/>
          </a:p>
          <a:p>
            <a:pPr marL="0" indent="0">
              <a:buNone/>
            </a:pPr>
            <a:r>
              <a:rPr lang="en-CA" dirty="0" smtClean="0"/>
              <a:t>Effect on accounts:</a:t>
            </a:r>
            <a:endParaRPr lang="en-CA" dirty="0"/>
          </a:p>
          <a:p>
            <a:r>
              <a:rPr lang="en-CA" dirty="0" smtClean="0">
                <a:sym typeface="Symbol" panose="05050102010706020507" pitchFamily="18" charset="2"/>
              </a:rPr>
              <a:t> COGS </a:t>
            </a:r>
            <a:r>
              <a:rPr lang="en-CA" dirty="0" smtClean="0"/>
              <a:t>Expense = </a:t>
            </a:r>
            <a:r>
              <a:rPr lang="en-CA" dirty="0" smtClean="0">
                <a:sym typeface="Symbol" panose="05050102010706020507" pitchFamily="18" charset="2"/>
              </a:rPr>
              <a:t> Income before taxes ($10,000)</a:t>
            </a:r>
          </a:p>
          <a:p>
            <a:r>
              <a:rPr lang="en-CA" dirty="0" smtClean="0">
                <a:sym typeface="Symbol" panose="05050102010706020507" pitchFamily="18" charset="2"/>
              </a:rPr>
              <a:t> </a:t>
            </a:r>
            <a:r>
              <a:rPr lang="en-CA" dirty="0" err="1" smtClean="0">
                <a:sym typeface="Symbol" panose="05050102010706020507" pitchFamily="18" charset="2"/>
              </a:rPr>
              <a:t>Pretax</a:t>
            </a:r>
            <a:r>
              <a:rPr lang="en-CA" dirty="0" smtClean="0">
                <a:sym typeface="Symbol" panose="05050102010706020507" pitchFamily="18" charset="2"/>
              </a:rPr>
              <a:t> Income (10,000) =  </a:t>
            </a:r>
            <a:r>
              <a:rPr lang="en-CA" dirty="0" smtClean="0"/>
              <a:t>Income tax expense (3,000)</a:t>
            </a:r>
          </a:p>
          <a:p>
            <a:r>
              <a:rPr lang="en-CA" dirty="0">
                <a:sym typeface="Symbol" panose="05050102010706020507" pitchFamily="18" charset="2"/>
              </a:rPr>
              <a:t> </a:t>
            </a:r>
            <a:r>
              <a:rPr lang="en-CA" dirty="0" err="1" smtClean="0">
                <a:sym typeface="Symbol" panose="05050102010706020507" pitchFamily="18" charset="2"/>
              </a:rPr>
              <a:t>Pretax</a:t>
            </a:r>
            <a:r>
              <a:rPr lang="en-CA" dirty="0" smtClean="0">
                <a:sym typeface="Symbol" panose="05050102010706020507" pitchFamily="18" charset="2"/>
              </a:rPr>
              <a:t> Income (10) + </a:t>
            </a:r>
            <a:r>
              <a:rPr lang="en-CA" dirty="0">
                <a:sym typeface="Symbol" panose="05050102010706020507" pitchFamily="18" charset="2"/>
              </a:rPr>
              <a:t> </a:t>
            </a:r>
            <a:r>
              <a:rPr lang="en-CA" dirty="0" smtClean="0">
                <a:sym typeface="Symbol" panose="05050102010706020507" pitchFamily="18" charset="2"/>
              </a:rPr>
              <a:t>T</a:t>
            </a:r>
            <a:r>
              <a:rPr lang="en-CA" dirty="0" smtClean="0"/>
              <a:t>ax </a:t>
            </a:r>
            <a:r>
              <a:rPr lang="en-CA" dirty="0"/>
              <a:t>expense (</a:t>
            </a:r>
            <a:r>
              <a:rPr lang="en-CA" dirty="0" smtClean="0"/>
              <a:t>3) = </a:t>
            </a:r>
            <a:r>
              <a:rPr lang="en-CA" dirty="0">
                <a:sym typeface="Symbol" panose="05050102010706020507" pitchFamily="18" charset="2"/>
              </a:rPr>
              <a:t> </a:t>
            </a:r>
            <a:r>
              <a:rPr lang="en-CA" dirty="0" smtClean="0">
                <a:sym typeface="Symbol" panose="05050102010706020507" pitchFamily="18" charset="2"/>
              </a:rPr>
              <a:t>Net </a:t>
            </a:r>
            <a:r>
              <a:rPr lang="en-CA" dirty="0" smtClean="0"/>
              <a:t>Income (7)</a:t>
            </a:r>
          </a:p>
          <a:p>
            <a:r>
              <a:rPr lang="en-CA" dirty="0">
                <a:sym typeface="Symbol" panose="05050102010706020507" pitchFamily="18" charset="2"/>
              </a:rPr>
              <a:t> Net </a:t>
            </a:r>
            <a:r>
              <a:rPr lang="en-CA" dirty="0"/>
              <a:t>Income (7</a:t>
            </a:r>
            <a:r>
              <a:rPr lang="en-CA" dirty="0" smtClean="0"/>
              <a:t>) = </a:t>
            </a:r>
            <a:r>
              <a:rPr lang="en-CA" dirty="0">
                <a:sym typeface="Symbol" panose="05050102010706020507" pitchFamily="18" charset="2"/>
              </a:rPr>
              <a:t> </a:t>
            </a:r>
            <a:r>
              <a:rPr lang="en-CA" dirty="0" smtClean="0">
                <a:sym typeface="Symbol" panose="05050102010706020507" pitchFamily="18" charset="2"/>
              </a:rPr>
              <a:t>Retained Earnings </a:t>
            </a:r>
            <a:r>
              <a:rPr lang="en-CA" dirty="0" smtClean="0"/>
              <a:t>(7)</a:t>
            </a:r>
          </a:p>
          <a:p>
            <a:endParaRPr lang="en-CA" dirty="0"/>
          </a:p>
          <a:p>
            <a:r>
              <a:rPr lang="en-CA" dirty="0" smtClean="0"/>
              <a:t>Also affected: _____________</a:t>
            </a:r>
          </a:p>
        </p:txBody>
      </p:sp>
      <p:sp>
        <p:nvSpPr>
          <p:cNvPr id="4" name="TextBox 3"/>
          <p:cNvSpPr txBox="1"/>
          <p:nvPr/>
        </p:nvSpPr>
        <p:spPr>
          <a:xfrm>
            <a:off x="5880100" y="5330288"/>
            <a:ext cx="1098378" cy="369332"/>
          </a:xfrm>
          <a:prstGeom prst="rect">
            <a:avLst/>
          </a:prstGeom>
          <a:noFill/>
        </p:spPr>
        <p:txBody>
          <a:bodyPr wrap="none" rtlCol="0">
            <a:spAutoFit/>
          </a:bodyPr>
          <a:lstStyle/>
          <a:p>
            <a:r>
              <a:rPr lang="en-CA" dirty="0" smtClean="0"/>
              <a:t>Inventory</a:t>
            </a:r>
            <a:endParaRPr lang="en-CA" dirty="0"/>
          </a:p>
        </p:txBody>
      </p:sp>
    </p:spTree>
    <p:extLst>
      <p:ext uri="{BB962C8B-B14F-4D97-AF65-F5344CB8AC3E}">
        <p14:creationId xmlns:p14="http://schemas.microsoft.com/office/powerpoint/2010/main" val="227874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Prior Period Errors - </a:t>
            </a:r>
            <a:br>
              <a:rPr lang="en-CA" dirty="0" smtClean="0"/>
            </a:br>
            <a:r>
              <a:rPr lang="en-CA" dirty="0" smtClean="0"/>
              <a:t>Example</a:t>
            </a:r>
            <a:endParaRPr lang="en-CA" dirty="0"/>
          </a:p>
        </p:txBody>
      </p:sp>
      <p:sp>
        <p:nvSpPr>
          <p:cNvPr id="3" name="Content Placeholder 2"/>
          <p:cNvSpPr>
            <a:spLocks noGrp="1"/>
          </p:cNvSpPr>
          <p:nvPr>
            <p:ph idx="1"/>
          </p:nvPr>
        </p:nvSpPr>
        <p:spPr/>
        <p:txBody>
          <a:bodyPr/>
          <a:lstStyle/>
          <a:p>
            <a:pPr marL="0" indent="0">
              <a:buNone/>
            </a:pPr>
            <a:r>
              <a:rPr lang="en-CA" dirty="0" smtClean="0"/>
              <a:t>More Moore Consulting Corp discovers in 2017 that it overstated its cost of goods sold in 2016 by $10,000 as a result of errors in counting inventory.  Assume 30% tax.  Journalize the correcting entry on May 15, 2017.</a:t>
            </a:r>
          </a:p>
          <a:p>
            <a:pPr marL="0" indent="0">
              <a:buNone/>
            </a:pPr>
            <a:endParaRPr lang="en-CA" dirty="0" smtClean="0"/>
          </a:p>
          <a:p>
            <a:pPr marL="0" indent="0">
              <a:buNone/>
            </a:pPr>
            <a:r>
              <a:rPr lang="en-CA" dirty="0" smtClean="0"/>
              <a:t>2017</a:t>
            </a:r>
          </a:p>
          <a:p>
            <a:pPr marL="0" indent="0">
              <a:buNone/>
            </a:pPr>
            <a:r>
              <a:rPr lang="en-CA" dirty="0" smtClean="0"/>
              <a:t>May 15	Inventory			10,000</a:t>
            </a:r>
          </a:p>
          <a:p>
            <a:pPr marL="0" indent="0">
              <a:buNone/>
            </a:pPr>
            <a:r>
              <a:rPr lang="en-CA" dirty="0"/>
              <a:t>	</a:t>
            </a:r>
            <a:r>
              <a:rPr lang="en-CA" dirty="0" smtClean="0"/>
              <a:t>	Income Tax Payable		3,000</a:t>
            </a:r>
          </a:p>
          <a:p>
            <a:pPr marL="0" indent="0">
              <a:buNone/>
            </a:pPr>
            <a:r>
              <a:rPr lang="en-CA" dirty="0"/>
              <a:t>	</a:t>
            </a:r>
            <a:r>
              <a:rPr lang="en-CA" dirty="0" smtClean="0"/>
              <a:t>	Retained Earnings		7,000</a:t>
            </a:r>
          </a:p>
          <a:p>
            <a:pPr marL="0" indent="0">
              <a:buNone/>
            </a:pPr>
            <a:r>
              <a:rPr lang="en-CA" i="1" dirty="0"/>
              <a:t>	</a:t>
            </a:r>
            <a:r>
              <a:rPr lang="en-CA" i="1" dirty="0" smtClean="0"/>
              <a:t>To adjust for overstatement of cost of goods sold in 2016</a:t>
            </a:r>
            <a:endParaRPr lang="en-CA" i="1" dirty="0"/>
          </a:p>
        </p:txBody>
      </p:sp>
    </p:spTree>
    <p:extLst>
      <p:ext uri="{BB962C8B-B14F-4D97-AF65-F5344CB8AC3E}">
        <p14:creationId xmlns:p14="http://schemas.microsoft.com/office/powerpoint/2010/main" val="4039731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Prior Period Adjustment – Example</a:t>
            </a:r>
            <a:endParaRPr lang="en-C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64935136"/>
              </p:ext>
            </p:extLst>
          </p:nvPr>
        </p:nvGraphicFramePr>
        <p:xfrm>
          <a:off x="3848098" y="2311908"/>
          <a:ext cx="7564440" cy="2225040"/>
        </p:xfrm>
        <a:graphic>
          <a:graphicData uri="http://schemas.openxmlformats.org/drawingml/2006/table">
            <a:tbl>
              <a:tblPr firstRow="1" bandRow="1">
                <a:tableStyleId>{5C22544A-7EE6-4342-B048-85BDC9FD1C3A}</a:tableStyleId>
              </a:tblPr>
              <a:tblGrid>
                <a:gridCol w="2908302"/>
                <a:gridCol w="1552046"/>
                <a:gridCol w="1552046"/>
                <a:gridCol w="1552046"/>
              </a:tblGrid>
              <a:tr h="370840">
                <a:tc>
                  <a:txBody>
                    <a:bodyPr/>
                    <a:lstStyle/>
                    <a:p>
                      <a:endParaRPr lang="en-CA" dirty="0"/>
                    </a:p>
                  </a:txBody>
                  <a:tcPr/>
                </a:tc>
                <a:tc>
                  <a:txBody>
                    <a:bodyPr/>
                    <a:lstStyle/>
                    <a:p>
                      <a:r>
                        <a:rPr lang="en-CA" dirty="0" smtClean="0"/>
                        <a:t>Incorrect</a:t>
                      </a:r>
                      <a:endParaRPr lang="en-CA" dirty="0"/>
                    </a:p>
                  </a:txBody>
                  <a:tcPr/>
                </a:tc>
                <a:tc>
                  <a:txBody>
                    <a:bodyPr/>
                    <a:lstStyle/>
                    <a:p>
                      <a:r>
                        <a:rPr lang="en-CA" dirty="0" smtClean="0"/>
                        <a:t>Correct</a:t>
                      </a:r>
                      <a:endParaRPr lang="en-CA" dirty="0"/>
                    </a:p>
                  </a:txBody>
                  <a:tcPr/>
                </a:tc>
                <a:tc>
                  <a:txBody>
                    <a:bodyPr/>
                    <a:lstStyle/>
                    <a:p>
                      <a:r>
                        <a:rPr lang="en-CA" dirty="0" smtClean="0"/>
                        <a:t>Difference</a:t>
                      </a:r>
                      <a:endParaRPr lang="en-CA" dirty="0"/>
                    </a:p>
                  </a:txBody>
                  <a:tcPr/>
                </a:tc>
              </a:tr>
              <a:tr h="370840">
                <a:tc>
                  <a:txBody>
                    <a:bodyPr/>
                    <a:lstStyle/>
                    <a:p>
                      <a:r>
                        <a:rPr lang="en-CA" dirty="0" smtClean="0"/>
                        <a:t>Revenue (assumed)</a:t>
                      </a:r>
                      <a:endParaRPr lang="en-CA" dirty="0"/>
                    </a:p>
                  </a:txBody>
                  <a:tcPr/>
                </a:tc>
                <a:tc>
                  <a:txBody>
                    <a:bodyPr/>
                    <a:lstStyle/>
                    <a:p>
                      <a:pPr algn="r"/>
                      <a:r>
                        <a:rPr lang="en-CA" dirty="0" smtClean="0"/>
                        <a:t>$ 900,000</a:t>
                      </a:r>
                      <a:endParaRPr lang="en-CA" dirty="0"/>
                    </a:p>
                  </a:txBody>
                  <a:tcPr/>
                </a:tc>
                <a:tc>
                  <a:txBody>
                    <a:bodyPr/>
                    <a:lstStyle/>
                    <a:p>
                      <a:pPr algn="r"/>
                      <a:r>
                        <a:rPr lang="en-CA" dirty="0" smtClean="0"/>
                        <a:t>$ 900,000</a:t>
                      </a:r>
                      <a:endParaRPr lang="en-CA" dirty="0"/>
                    </a:p>
                  </a:txBody>
                  <a:tcPr/>
                </a:tc>
                <a:tc>
                  <a:txBody>
                    <a:bodyPr/>
                    <a:lstStyle/>
                    <a:p>
                      <a:pPr algn="r"/>
                      <a:r>
                        <a:rPr lang="en-CA" dirty="0" smtClean="0"/>
                        <a:t>$           0</a:t>
                      </a:r>
                      <a:endParaRPr lang="en-CA" dirty="0"/>
                    </a:p>
                  </a:txBody>
                  <a:tcPr/>
                </a:tc>
              </a:tr>
              <a:tr h="370840">
                <a:tc>
                  <a:txBody>
                    <a:bodyPr/>
                    <a:lstStyle/>
                    <a:p>
                      <a:r>
                        <a:rPr lang="en-CA" dirty="0" smtClean="0"/>
                        <a:t>Expenses (assumed)</a:t>
                      </a:r>
                      <a:endParaRPr lang="en-CA" dirty="0"/>
                    </a:p>
                  </a:txBody>
                  <a:tcPr/>
                </a:tc>
                <a:tc>
                  <a:txBody>
                    <a:bodyPr/>
                    <a:lstStyle/>
                    <a:p>
                      <a:pPr algn="r"/>
                      <a:r>
                        <a:rPr lang="en-CA" u="sng" dirty="0" smtClean="0"/>
                        <a:t>    550,000</a:t>
                      </a:r>
                      <a:endParaRPr lang="en-CA" u="sng" dirty="0"/>
                    </a:p>
                  </a:txBody>
                  <a:tcPr/>
                </a:tc>
                <a:tc>
                  <a:txBody>
                    <a:bodyPr/>
                    <a:lstStyle/>
                    <a:p>
                      <a:pPr algn="r"/>
                      <a:r>
                        <a:rPr lang="en-CA" u="sng" dirty="0" smtClean="0"/>
                        <a:t>  540,000</a:t>
                      </a:r>
                      <a:endParaRPr lang="en-CA" u="sng" dirty="0"/>
                    </a:p>
                  </a:txBody>
                  <a:tcPr/>
                </a:tc>
                <a:tc>
                  <a:txBody>
                    <a:bodyPr/>
                    <a:lstStyle/>
                    <a:p>
                      <a:pPr algn="r"/>
                      <a:r>
                        <a:rPr lang="en-CA" u="sng" dirty="0" smtClean="0"/>
                        <a:t>   10,000</a:t>
                      </a:r>
                      <a:endParaRPr lang="en-CA" u="sng" dirty="0"/>
                    </a:p>
                  </a:txBody>
                  <a:tcPr/>
                </a:tc>
              </a:tr>
              <a:tr h="370840">
                <a:tc>
                  <a:txBody>
                    <a:bodyPr/>
                    <a:lstStyle/>
                    <a:p>
                      <a:r>
                        <a:rPr lang="en-CA" dirty="0" smtClean="0"/>
                        <a:t>Income before income tax</a:t>
                      </a:r>
                      <a:endParaRPr lang="en-CA" dirty="0"/>
                    </a:p>
                  </a:txBody>
                  <a:tcPr/>
                </a:tc>
                <a:tc>
                  <a:txBody>
                    <a:bodyPr/>
                    <a:lstStyle/>
                    <a:p>
                      <a:pPr algn="r"/>
                      <a:r>
                        <a:rPr lang="en-CA" dirty="0" smtClean="0"/>
                        <a:t>350,000</a:t>
                      </a:r>
                      <a:endParaRPr lang="en-CA" dirty="0"/>
                    </a:p>
                  </a:txBody>
                  <a:tcPr/>
                </a:tc>
                <a:tc>
                  <a:txBody>
                    <a:bodyPr/>
                    <a:lstStyle/>
                    <a:p>
                      <a:pPr algn="r"/>
                      <a:r>
                        <a:rPr lang="en-CA" dirty="0" smtClean="0"/>
                        <a:t>360,000</a:t>
                      </a:r>
                      <a:endParaRPr lang="en-CA" dirty="0"/>
                    </a:p>
                  </a:txBody>
                  <a:tcPr/>
                </a:tc>
                <a:tc>
                  <a:txBody>
                    <a:bodyPr/>
                    <a:lstStyle/>
                    <a:p>
                      <a:pPr algn="r"/>
                      <a:r>
                        <a:rPr lang="en-CA" dirty="0" smtClean="0"/>
                        <a:t>10,000</a:t>
                      </a:r>
                      <a:endParaRPr lang="en-CA" dirty="0"/>
                    </a:p>
                  </a:txBody>
                  <a:tcPr/>
                </a:tc>
              </a:tr>
              <a:tr h="370840">
                <a:tc>
                  <a:txBody>
                    <a:bodyPr/>
                    <a:lstStyle/>
                    <a:p>
                      <a:r>
                        <a:rPr lang="en-CA" dirty="0" smtClean="0"/>
                        <a:t>Income tax expense</a:t>
                      </a:r>
                      <a:r>
                        <a:rPr lang="en-CA" baseline="0" dirty="0" smtClean="0"/>
                        <a:t> (30%)</a:t>
                      </a:r>
                      <a:endParaRPr lang="en-CA" dirty="0"/>
                    </a:p>
                  </a:txBody>
                  <a:tcPr/>
                </a:tc>
                <a:tc>
                  <a:txBody>
                    <a:bodyPr/>
                    <a:lstStyle/>
                    <a:p>
                      <a:pPr algn="r"/>
                      <a:r>
                        <a:rPr lang="en-CA" u="sng" dirty="0" smtClean="0"/>
                        <a:t>    105,000</a:t>
                      </a:r>
                      <a:endParaRPr lang="en-CA" u="sng" dirty="0"/>
                    </a:p>
                  </a:txBody>
                  <a:tcPr/>
                </a:tc>
                <a:tc>
                  <a:txBody>
                    <a:bodyPr/>
                    <a:lstStyle/>
                    <a:p>
                      <a:pPr algn="r"/>
                      <a:r>
                        <a:rPr lang="en-CA" u="sng" dirty="0" smtClean="0"/>
                        <a:t>   108,000</a:t>
                      </a:r>
                      <a:endParaRPr lang="en-CA" u="sng" dirty="0"/>
                    </a:p>
                  </a:txBody>
                  <a:tcPr/>
                </a:tc>
                <a:tc>
                  <a:txBody>
                    <a:bodyPr/>
                    <a:lstStyle/>
                    <a:p>
                      <a:pPr algn="r"/>
                      <a:r>
                        <a:rPr lang="en-CA" u="sng" dirty="0" smtClean="0"/>
                        <a:t>     3,000</a:t>
                      </a:r>
                      <a:endParaRPr lang="en-CA" u="sng" dirty="0"/>
                    </a:p>
                  </a:txBody>
                  <a:tcPr/>
                </a:tc>
              </a:tr>
              <a:tr h="370840">
                <a:tc>
                  <a:txBody>
                    <a:bodyPr/>
                    <a:lstStyle/>
                    <a:p>
                      <a:r>
                        <a:rPr lang="en-CA" dirty="0" smtClean="0"/>
                        <a:t>Net Income</a:t>
                      </a:r>
                      <a:endParaRPr lang="en-CA" dirty="0"/>
                    </a:p>
                  </a:txBody>
                  <a:tcPr/>
                </a:tc>
                <a:tc>
                  <a:txBody>
                    <a:bodyPr/>
                    <a:lstStyle/>
                    <a:p>
                      <a:pPr algn="r"/>
                      <a:r>
                        <a:rPr lang="en-CA" u="dbl" baseline="0" dirty="0" smtClean="0"/>
                        <a:t>$ 245,000</a:t>
                      </a:r>
                      <a:endParaRPr lang="en-CA" u="dbl" baseline="0" dirty="0"/>
                    </a:p>
                  </a:txBody>
                  <a:tcPr/>
                </a:tc>
                <a:tc>
                  <a:txBody>
                    <a:bodyPr/>
                    <a:lstStyle/>
                    <a:p>
                      <a:pPr algn="r"/>
                      <a:r>
                        <a:rPr lang="en-CA" u="dbl" baseline="0" dirty="0" smtClean="0"/>
                        <a:t>$ 252,000</a:t>
                      </a:r>
                      <a:endParaRPr lang="en-CA" u="dbl" baseline="0" dirty="0"/>
                    </a:p>
                  </a:txBody>
                  <a:tcPr/>
                </a:tc>
                <a:tc>
                  <a:txBody>
                    <a:bodyPr/>
                    <a:lstStyle/>
                    <a:p>
                      <a:pPr algn="r"/>
                      <a:r>
                        <a:rPr lang="en-CA" u="dbl" baseline="0" dirty="0" smtClean="0"/>
                        <a:t>$  7,000</a:t>
                      </a:r>
                      <a:endParaRPr lang="en-CA" u="dbl" baseline="0" dirty="0"/>
                    </a:p>
                  </a:txBody>
                  <a:tcPr/>
                </a:tc>
              </a:tr>
            </a:tbl>
          </a:graphicData>
        </a:graphic>
      </p:graphicFrame>
    </p:spTree>
    <p:extLst>
      <p:ext uri="{BB962C8B-B14F-4D97-AF65-F5344CB8AC3E}">
        <p14:creationId xmlns:p14="http://schemas.microsoft.com/office/powerpoint/2010/main" val="27851813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Change in </a:t>
            </a:r>
            <a:br>
              <a:rPr lang="en-CA" dirty="0" smtClean="0"/>
            </a:br>
            <a:r>
              <a:rPr lang="en-CA" dirty="0" smtClean="0"/>
              <a:t>Accounting Principle</a:t>
            </a:r>
            <a:endParaRPr lang="en-CA" dirty="0"/>
          </a:p>
        </p:txBody>
      </p:sp>
    </p:spTree>
    <p:extLst>
      <p:ext uri="{BB962C8B-B14F-4D97-AF65-F5344CB8AC3E}">
        <p14:creationId xmlns:p14="http://schemas.microsoft.com/office/powerpoint/2010/main" val="32790975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Change in Accounting Principle</a:t>
            </a:r>
            <a:endParaRPr lang="en-CA" dirty="0"/>
          </a:p>
        </p:txBody>
      </p:sp>
      <p:sp>
        <p:nvSpPr>
          <p:cNvPr id="3" name="Content Placeholder 2"/>
          <p:cNvSpPr>
            <a:spLocks noGrp="1"/>
          </p:cNvSpPr>
          <p:nvPr>
            <p:ph idx="1"/>
          </p:nvPr>
        </p:nvSpPr>
        <p:spPr/>
        <p:txBody>
          <a:bodyPr/>
          <a:lstStyle/>
          <a:p>
            <a:r>
              <a:rPr lang="en-CA" dirty="0" smtClean="0"/>
              <a:t>Change in Accounting Principle = Change in Accounting Policy</a:t>
            </a:r>
          </a:p>
          <a:p>
            <a:r>
              <a:rPr lang="en-CA" dirty="0" smtClean="0"/>
              <a:t>When the principle used in the current year differs from the one used in the previous year.</a:t>
            </a:r>
          </a:p>
          <a:p>
            <a:endParaRPr lang="en-CA" dirty="0" smtClean="0"/>
          </a:p>
          <a:p>
            <a:r>
              <a:rPr lang="en-CA" dirty="0" smtClean="0"/>
              <a:t>Decreases comparability between periods</a:t>
            </a:r>
          </a:p>
          <a:p>
            <a:r>
              <a:rPr lang="en-CA" dirty="0" smtClean="0"/>
              <a:t>May be voluntary </a:t>
            </a:r>
          </a:p>
          <a:p>
            <a:pPr lvl="1"/>
            <a:r>
              <a:rPr lang="en-CA" dirty="0" smtClean="0"/>
              <a:t>New accounting policy results in more reliable and relevant information</a:t>
            </a:r>
          </a:p>
          <a:p>
            <a:r>
              <a:rPr lang="en-CA" dirty="0" smtClean="0"/>
              <a:t>May be prescribed</a:t>
            </a:r>
          </a:p>
          <a:p>
            <a:pPr lvl="1"/>
            <a:r>
              <a:rPr lang="en-CA" dirty="0" smtClean="0"/>
              <a:t>Dictated by CPA Canada</a:t>
            </a:r>
            <a:endParaRPr lang="en-CA" dirty="0"/>
          </a:p>
        </p:txBody>
      </p:sp>
    </p:spTree>
    <p:extLst>
      <p:ext uri="{BB962C8B-B14F-4D97-AF65-F5344CB8AC3E}">
        <p14:creationId xmlns:p14="http://schemas.microsoft.com/office/powerpoint/2010/main" val="21409617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Changes in Accounting Principle - Example</a:t>
            </a:r>
            <a:endParaRPr lang="en-CA" dirty="0"/>
          </a:p>
        </p:txBody>
      </p:sp>
      <p:sp>
        <p:nvSpPr>
          <p:cNvPr id="3" name="Content Placeholder 2"/>
          <p:cNvSpPr>
            <a:spLocks noGrp="1"/>
          </p:cNvSpPr>
          <p:nvPr>
            <p:ph idx="1"/>
          </p:nvPr>
        </p:nvSpPr>
        <p:spPr/>
        <p:txBody>
          <a:bodyPr/>
          <a:lstStyle/>
          <a:p>
            <a:r>
              <a:rPr lang="en-CA" dirty="0" smtClean="0"/>
              <a:t>At the beginning of 2017, </a:t>
            </a:r>
            <a:r>
              <a:rPr lang="en-CA" dirty="0" err="1" smtClean="0"/>
              <a:t>Dhilwa’s</a:t>
            </a:r>
            <a:r>
              <a:rPr lang="en-CA" dirty="0" smtClean="0"/>
              <a:t> Ducks Inc. changes from straight line depreciation to declining balance (for equipment).  Their equipment was purchased on Jan 2, 2013.  The cumulative effect of this change is to increase amortization expense by $24,000 for the years 2013 to 2016.  Assume 30% taxes.</a:t>
            </a:r>
          </a:p>
          <a:p>
            <a:r>
              <a:rPr lang="en-CA" dirty="0" smtClean="0"/>
              <a:t>Journalize the change in accounting principle.</a:t>
            </a:r>
            <a:endParaRPr lang="en-CA" dirty="0"/>
          </a:p>
        </p:txBody>
      </p:sp>
    </p:spTree>
    <p:extLst>
      <p:ext uri="{BB962C8B-B14F-4D97-AF65-F5344CB8AC3E}">
        <p14:creationId xmlns:p14="http://schemas.microsoft.com/office/powerpoint/2010/main" val="41127633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Changes in Accounting Principle - Example</a:t>
            </a:r>
            <a:endParaRPr lang="en-CA" dirty="0"/>
          </a:p>
        </p:txBody>
      </p:sp>
      <p:sp>
        <p:nvSpPr>
          <p:cNvPr id="3" name="Content Placeholder 2"/>
          <p:cNvSpPr>
            <a:spLocks noGrp="1"/>
          </p:cNvSpPr>
          <p:nvPr>
            <p:ph idx="1"/>
          </p:nvPr>
        </p:nvSpPr>
        <p:spPr>
          <a:xfrm>
            <a:off x="3869268" y="864108"/>
            <a:ext cx="7598832" cy="5120640"/>
          </a:xfrm>
        </p:spPr>
        <p:txBody>
          <a:bodyPr/>
          <a:lstStyle/>
          <a:p>
            <a:r>
              <a:rPr lang="en-CA" dirty="0" smtClean="0"/>
              <a:t>At the beginning of 2017, </a:t>
            </a:r>
            <a:r>
              <a:rPr lang="en-CA" dirty="0" err="1" smtClean="0"/>
              <a:t>Dhilwa’s</a:t>
            </a:r>
            <a:r>
              <a:rPr lang="en-CA" dirty="0" smtClean="0"/>
              <a:t> Ducks Inc. changes depreciation policy.  Their equipment purchased on Jan 2, 2013.  Effect: increase amortization expense by $24,000 for the years 2013 to 2016. 30% tax.</a:t>
            </a:r>
          </a:p>
          <a:p>
            <a:pPr marL="0" indent="0">
              <a:buNone/>
            </a:pPr>
            <a:endParaRPr lang="en-CA" dirty="0" smtClean="0"/>
          </a:p>
          <a:p>
            <a:pPr marL="0" indent="0">
              <a:buNone/>
            </a:pPr>
            <a:r>
              <a:rPr lang="en-CA" dirty="0" smtClean="0"/>
              <a:t>The following adjustments are required:</a:t>
            </a:r>
            <a:endParaRPr lang="en-CA" dirty="0"/>
          </a:p>
          <a:p>
            <a:r>
              <a:rPr lang="en-CA" dirty="0">
                <a:sym typeface="Symbol" panose="05050102010706020507" pitchFamily="18" charset="2"/>
              </a:rPr>
              <a:t> </a:t>
            </a:r>
            <a:r>
              <a:rPr lang="en-CA" dirty="0" smtClean="0">
                <a:sym typeface="Symbol" panose="05050102010706020507" pitchFamily="18" charset="2"/>
              </a:rPr>
              <a:t>Depreciation </a:t>
            </a:r>
            <a:r>
              <a:rPr lang="en-CA" dirty="0" smtClean="0"/>
              <a:t>Expense </a:t>
            </a:r>
            <a:r>
              <a:rPr lang="en-CA" dirty="0"/>
              <a:t>= </a:t>
            </a:r>
            <a:r>
              <a:rPr lang="en-CA" dirty="0">
                <a:sym typeface="Symbol" panose="05050102010706020507" pitchFamily="18" charset="2"/>
              </a:rPr>
              <a:t> Income before taxes </a:t>
            </a:r>
            <a:r>
              <a:rPr lang="en-CA" dirty="0" smtClean="0">
                <a:sym typeface="Symbol" panose="05050102010706020507" pitchFamily="18" charset="2"/>
              </a:rPr>
              <a:t>($24,000)</a:t>
            </a:r>
          </a:p>
          <a:p>
            <a:r>
              <a:rPr lang="en-CA" dirty="0" smtClean="0">
                <a:sym typeface="Symbol" panose="05050102010706020507" pitchFamily="18" charset="2"/>
              </a:rPr>
              <a:t> </a:t>
            </a:r>
            <a:r>
              <a:rPr lang="en-CA" dirty="0">
                <a:sym typeface="Symbol" panose="05050102010706020507" pitchFamily="18" charset="2"/>
              </a:rPr>
              <a:t>Income before taxes </a:t>
            </a:r>
            <a:r>
              <a:rPr lang="en-CA" dirty="0" smtClean="0">
                <a:sym typeface="Symbol" panose="05050102010706020507" pitchFamily="18" charset="2"/>
              </a:rPr>
              <a:t>(24) =  </a:t>
            </a:r>
            <a:r>
              <a:rPr lang="en-CA" dirty="0">
                <a:sym typeface="Symbol" panose="05050102010706020507" pitchFamily="18" charset="2"/>
              </a:rPr>
              <a:t>Income </a:t>
            </a:r>
            <a:r>
              <a:rPr lang="en-CA" dirty="0" smtClean="0">
                <a:sym typeface="Symbol" panose="05050102010706020507" pitchFamily="18" charset="2"/>
              </a:rPr>
              <a:t>tax Expense (7.2)</a:t>
            </a:r>
          </a:p>
          <a:p>
            <a:r>
              <a:rPr lang="en-CA" dirty="0">
                <a:sym typeface="Symbol" panose="05050102010706020507" pitchFamily="18" charset="2"/>
              </a:rPr>
              <a:t> </a:t>
            </a:r>
            <a:r>
              <a:rPr lang="en-CA" dirty="0" err="1">
                <a:sym typeface="Symbol" panose="05050102010706020507" pitchFamily="18" charset="2"/>
              </a:rPr>
              <a:t>Pretax</a:t>
            </a:r>
            <a:r>
              <a:rPr lang="en-CA" dirty="0">
                <a:sym typeface="Symbol" panose="05050102010706020507" pitchFamily="18" charset="2"/>
              </a:rPr>
              <a:t> Income </a:t>
            </a:r>
            <a:r>
              <a:rPr lang="en-CA" dirty="0" smtClean="0">
                <a:sym typeface="Symbol" panose="05050102010706020507" pitchFamily="18" charset="2"/>
              </a:rPr>
              <a:t>(24) </a:t>
            </a:r>
            <a:r>
              <a:rPr lang="en-CA" dirty="0">
                <a:sym typeface="Symbol" panose="05050102010706020507" pitchFamily="18" charset="2"/>
              </a:rPr>
              <a:t>+  T</a:t>
            </a:r>
            <a:r>
              <a:rPr lang="en-CA" dirty="0"/>
              <a:t>ax expense </a:t>
            </a:r>
            <a:r>
              <a:rPr lang="en-CA" dirty="0" smtClean="0"/>
              <a:t>(7.2) </a:t>
            </a:r>
            <a:r>
              <a:rPr lang="en-CA" dirty="0"/>
              <a:t>= </a:t>
            </a:r>
            <a:r>
              <a:rPr lang="en-CA" dirty="0">
                <a:sym typeface="Symbol" panose="05050102010706020507" pitchFamily="18" charset="2"/>
              </a:rPr>
              <a:t> </a:t>
            </a:r>
            <a:r>
              <a:rPr lang="en-CA" dirty="0" smtClean="0">
                <a:sym typeface="Symbol" panose="05050102010706020507" pitchFamily="18" charset="2"/>
              </a:rPr>
              <a:t>Net Income </a:t>
            </a:r>
            <a:r>
              <a:rPr lang="en-CA" dirty="0" smtClean="0"/>
              <a:t>(16.8)</a:t>
            </a:r>
            <a:endParaRPr lang="en-CA" dirty="0"/>
          </a:p>
          <a:p>
            <a:r>
              <a:rPr lang="en-CA" dirty="0">
                <a:sym typeface="Symbol" panose="05050102010706020507" pitchFamily="18" charset="2"/>
              </a:rPr>
              <a:t> Net </a:t>
            </a:r>
            <a:r>
              <a:rPr lang="en-CA" dirty="0"/>
              <a:t>Income </a:t>
            </a:r>
            <a:r>
              <a:rPr lang="en-CA" dirty="0" smtClean="0"/>
              <a:t>(16.8) </a:t>
            </a:r>
            <a:r>
              <a:rPr lang="en-CA" dirty="0"/>
              <a:t>= </a:t>
            </a:r>
            <a:r>
              <a:rPr lang="en-CA" dirty="0">
                <a:sym typeface="Symbol" panose="05050102010706020507" pitchFamily="18" charset="2"/>
              </a:rPr>
              <a:t> Retained Earnings </a:t>
            </a:r>
            <a:r>
              <a:rPr lang="en-CA" dirty="0" smtClean="0"/>
              <a:t>(16.8)</a:t>
            </a:r>
            <a:endParaRPr lang="en-CA" dirty="0">
              <a:sym typeface="Symbol" panose="05050102010706020507" pitchFamily="18" charset="2"/>
            </a:endParaRPr>
          </a:p>
        </p:txBody>
      </p:sp>
    </p:spTree>
    <p:extLst>
      <p:ext uri="{BB962C8B-B14F-4D97-AF65-F5344CB8AC3E}">
        <p14:creationId xmlns:p14="http://schemas.microsoft.com/office/powerpoint/2010/main" val="3418841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Changes in Accounting Principle - Example</a:t>
            </a:r>
            <a:endParaRPr lang="en-CA" dirty="0"/>
          </a:p>
        </p:txBody>
      </p:sp>
      <p:sp>
        <p:nvSpPr>
          <p:cNvPr id="3" name="Content Placeholder 2"/>
          <p:cNvSpPr>
            <a:spLocks noGrp="1"/>
          </p:cNvSpPr>
          <p:nvPr>
            <p:ph idx="1"/>
          </p:nvPr>
        </p:nvSpPr>
        <p:spPr>
          <a:xfrm>
            <a:off x="3869268" y="864108"/>
            <a:ext cx="7598832" cy="5120640"/>
          </a:xfrm>
        </p:spPr>
        <p:txBody>
          <a:bodyPr/>
          <a:lstStyle/>
          <a:p>
            <a:r>
              <a:rPr lang="en-CA" dirty="0" smtClean="0"/>
              <a:t>At the beginning of 2017, </a:t>
            </a:r>
            <a:r>
              <a:rPr lang="en-CA" dirty="0" err="1" smtClean="0"/>
              <a:t>Dhilwa’s</a:t>
            </a:r>
            <a:r>
              <a:rPr lang="en-CA" dirty="0" smtClean="0"/>
              <a:t> Ducks Inc. changes depreciation policy.  Their equipment purchased on Jan 2, 2013.  Effect: increase amortization expense by $24,000 for the years 2013 to 2016. 30% tax.</a:t>
            </a:r>
          </a:p>
          <a:p>
            <a:pPr marL="0" indent="0">
              <a:buNone/>
            </a:pPr>
            <a:endParaRPr lang="en-CA" dirty="0" smtClean="0"/>
          </a:p>
          <a:p>
            <a:pPr marL="0" indent="0">
              <a:buNone/>
            </a:pPr>
            <a:r>
              <a:rPr lang="en-CA" dirty="0" smtClean="0"/>
              <a:t>2017</a:t>
            </a:r>
          </a:p>
          <a:p>
            <a:pPr marL="0" indent="0">
              <a:buNone/>
            </a:pPr>
            <a:r>
              <a:rPr lang="en-CA" dirty="0" smtClean="0"/>
              <a:t>Jan 2	Income Tax Payable			   7,200</a:t>
            </a:r>
          </a:p>
          <a:p>
            <a:pPr marL="0" indent="0">
              <a:buNone/>
            </a:pPr>
            <a:r>
              <a:rPr lang="en-CA" dirty="0">
                <a:sym typeface="Symbol" panose="05050102010706020507" pitchFamily="18" charset="2"/>
              </a:rPr>
              <a:t>	</a:t>
            </a:r>
            <a:r>
              <a:rPr lang="en-CA" dirty="0" smtClean="0">
                <a:sym typeface="Symbol" panose="05050102010706020507" pitchFamily="18" charset="2"/>
              </a:rPr>
              <a:t>Retained Earnings			16,800</a:t>
            </a:r>
          </a:p>
          <a:p>
            <a:pPr marL="0" indent="0">
              <a:buNone/>
            </a:pPr>
            <a:r>
              <a:rPr lang="en-CA" dirty="0" smtClean="0">
                <a:sym typeface="Symbol" panose="05050102010706020507" pitchFamily="18" charset="2"/>
              </a:rPr>
              <a:t>		Accumulated Amortization		24,000</a:t>
            </a:r>
          </a:p>
          <a:p>
            <a:pPr marL="0" indent="0">
              <a:buNone/>
            </a:pPr>
            <a:r>
              <a:rPr lang="en-CA" dirty="0">
                <a:sym typeface="Symbol" panose="05050102010706020507" pitchFamily="18" charset="2"/>
              </a:rPr>
              <a:t>	</a:t>
            </a:r>
            <a:r>
              <a:rPr lang="en-CA" i="1" dirty="0" smtClean="0">
                <a:sym typeface="Symbol" panose="05050102010706020507" pitchFamily="18" charset="2"/>
              </a:rPr>
              <a:t>To record retroactive effect of change in amortization method</a:t>
            </a:r>
            <a:endParaRPr lang="en-CA" i="1" dirty="0">
              <a:sym typeface="Symbol" panose="05050102010706020507" pitchFamily="18" charset="2"/>
            </a:endParaRPr>
          </a:p>
        </p:txBody>
      </p:sp>
    </p:spTree>
    <p:extLst>
      <p:ext uri="{BB962C8B-B14F-4D97-AF65-F5344CB8AC3E}">
        <p14:creationId xmlns:p14="http://schemas.microsoft.com/office/powerpoint/2010/main" val="39937361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Chapter 8 Review</a:t>
            </a:r>
            <a:endParaRPr lang="en-CA" dirty="0"/>
          </a:p>
        </p:txBody>
      </p:sp>
      <p:sp>
        <p:nvSpPr>
          <p:cNvPr id="3" name="Content Placeholder 2"/>
          <p:cNvSpPr>
            <a:spLocks noGrp="1"/>
          </p:cNvSpPr>
          <p:nvPr>
            <p:ph idx="1"/>
          </p:nvPr>
        </p:nvSpPr>
        <p:spPr/>
        <p:txBody>
          <a:bodyPr/>
          <a:lstStyle/>
          <a:p>
            <a:r>
              <a:rPr lang="en-CA" dirty="0" smtClean="0"/>
              <a:t>Page 694 Problem Set A</a:t>
            </a:r>
          </a:p>
          <a:p>
            <a:r>
              <a:rPr lang="en-CA" dirty="0" smtClean="0"/>
              <a:t>#2, 3, 5-8, 9a), 11</a:t>
            </a:r>
          </a:p>
          <a:p>
            <a:endParaRPr lang="en-CA" dirty="0"/>
          </a:p>
          <a:p>
            <a:r>
              <a:rPr lang="en-CA" dirty="0" smtClean="0"/>
              <a:t>Page </a:t>
            </a:r>
            <a:r>
              <a:rPr lang="en-CA" dirty="0"/>
              <a:t> </a:t>
            </a:r>
            <a:r>
              <a:rPr lang="en-CA" dirty="0" smtClean="0"/>
              <a:t>741 Problem Set A</a:t>
            </a:r>
          </a:p>
          <a:p>
            <a:r>
              <a:rPr lang="en-CA" dirty="0" smtClean="0"/>
              <a:t>#1-4, 9</a:t>
            </a:r>
          </a:p>
        </p:txBody>
      </p:sp>
    </p:spTree>
    <p:extLst>
      <p:ext uri="{BB962C8B-B14F-4D97-AF65-F5344CB8AC3E}">
        <p14:creationId xmlns:p14="http://schemas.microsoft.com/office/powerpoint/2010/main" val="27586645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Income Tax Expense</a:t>
            </a:r>
            <a:endParaRPr lang="en-CA" dirty="0"/>
          </a:p>
        </p:txBody>
      </p:sp>
      <p:sp>
        <p:nvSpPr>
          <p:cNvPr id="3" name="Content Placeholder 2"/>
          <p:cNvSpPr>
            <a:spLocks noGrp="1"/>
          </p:cNvSpPr>
          <p:nvPr>
            <p:ph idx="1"/>
          </p:nvPr>
        </p:nvSpPr>
        <p:spPr/>
        <p:txBody>
          <a:bodyPr/>
          <a:lstStyle/>
          <a:p>
            <a:r>
              <a:rPr lang="en-CA" dirty="0" smtClean="0"/>
              <a:t>Corporations have to pay tax at a corporate level.</a:t>
            </a:r>
          </a:p>
          <a:p>
            <a:r>
              <a:rPr lang="en-CA" dirty="0" smtClean="0"/>
              <a:t>New expense account: Income Tax Expense</a:t>
            </a:r>
          </a:p>
          <a:p>
            <a:r>
              <a:rPr lang="en-CA" dirty="0" smtClean="0"/>
              <a:t>New liability account: Income Tax Payable</a:t>
            </a:r>
          </a:p>
          <a:p>
            <a:endParaRPr lang="en-CA" dirty="0"/>
          </a:p>
          <a:p>
            <a:r>
              <a:rPr lang="en-CA" dirty="0" smtClean="0">
                <a:solidFill>
                  <a:srgbClr val="00B0F0"/>
                </a:solidFill>
              </a:rPr>
              <a:t>Income before taxes</a:t>
            </a:r>
            <a:r>
              <a:rPr lang="en-CA" dirty="0" smtClean="0"/>
              <a:t>  x  </a:t>
            </a:r>
            <a:r>
              <a:rPr lang="en-CA" dirty="0" smtClean="0">
                <a:solidFill>
                  <a:srgbClr val="FF0000"/>
                </a:solidFill>
              </a:rPr>
              <a:t>Tax Rate</a:t>
            </a:r>
            <a:r>
              <a:rPr lang="en-CA" dirty="0" smtClean="0"/>
              <a:t> = </a:t>
            </a:r>
            <a:r>
              <a:rPr lang="en-CA" dirty="0" smtClean="0">
                <a:solidFill>
                  <a:srgbClr val="FFFF00"/>
                </a:solidFill>
              </a:rPr>
              <a:t>Income Tax Expense</a:t>
            </a:r>
          </a:p>
          <a:p>
            <a:r>
              <a:rPr lang="en-CA" dirty="0" smtClean="0">
                <a:solidFill>
                  <a:srgbClr val="00B0F0"/>
                </a:solidFill>
              </a:rPr>
              <a:t>$50,000</a:t>
            </a:r>
            <a:r>
              <a:rPr lang="en-CA" dirty="0" smtClean="0"/>
              <a:t> x </a:t>
            </a:r>
            <a:r>
              <a:rPr lang="en-CA" dirty="0" smtClean="0">
                <a:solidFill>
                  <a:srgbClr val="FF0000"/>
                </a:solidFill>
              </a:rPr>
              <a:t>20%</a:t>
            </a:r>
            <a:r>
              <a:rPr lang="en-CA" dirty="0" smtClean="0"/>
              <a:t> = </a:t>
            </a:r>
            <a:r>
              <a:rPr lang="en-CA" dirty="0" smtClean="0">
                <a:solidFill>
                  <a:srgbClr val="FFFF00"/>
                </a:solidFill>
              </a:rPr>
              <a:t>$10,000</a:t>
            </a:r>
          </a:p>
          <a:p>
            <a:endParaRPr lang="en-CA" dirty="0" smtClean="0">
              <a:solidFill>
                <a:srgbClr val="FFFF00"/>
              </a:solidFill>
            </a:endParaRPr>
          </a:p>
          <a:p>
            <a:r>
              <a:rPr lang="en-CA" dirty="0" smtClean="0">
                <a:solidFill>
                  <a:srgbClr val="00B0F0"/>
                </a:solidFill>
              </a:rPr>
              <a:t>Income before taxes</a:t>
            </a:r>
            <a:r>
              <a:rPr lang="en-CA" dirty="0" smtClean="0"/>
              <a:t> – </a:t>
            </a:r>
            <a:r>
              <a:rPr lang="en-CA" dirty="0" smtClean="0">
                <a:solidFill>
                  <a:srgbClr val="FFFF00"/>
                </a:solidFill>
              </a:rPr>
              <a:t>Income Tax Expense </a:t>
            </a:r>
            <a:r>
              <a:rPr lang="en-CA" dirty="0" smtClean="0"/>
              <a:t>= </a:t>
            </a:r>
            <a:r>
              <a:rPr lang="en-CA" dirty="0" smtClean="0">
                <a:solidFill>
                  <a:srgbClr val="00B050"/>
                </a:solidFill>
              </a:rPr>
              <a:t>Net Income</a:t>
            </a:r>
          </a:p>
          <a:p>
            <a:r>
              <a:rPr lang="en-CA" dirty="0">
                <a:solidFill>
                  <a:srgbClr val="00B0F0"/>
                </a:solidFill>
              </a:rPr>
              <a:t>$50,000</a:t>
            </a:r>
            <a:r>
              <a:rPr lang="en-CA" dirty="0"/>
              <a:t> </a:t>
            </a:r>
            <a:r>
              <a:rPr lang="en-CA" dirty="0" smtClean="0"/>
              <a:t>– </a:t>
            </a:r>
            <a:r>
              <a:rPr lang="en-CA" dirty="0" smtClean="0">
                <a:solidFill>
                  <a:srgbClr val="FFFF00"/>
                </a:solidFill>
              </a:rPr>
              <a:t>10,000</a:t>
            </a:r>
            <a:r>
              <a:rPr lang="en-CA" dirty="0" smtClean="0"/>
              <a:t> </a:t>
            </a:r>
            <a:r>
              <a:rPr lang="en-CA" dirty="0"/>
              <a:t>= </a:t>
            </a:r>
            <a:r>
              <a:rPr lang="en-CA" dirty="0" smtClean="0">
                <a:solidFill>
                  <a:srgbClr val="00B050"/>
                </a:solidFill>
              </a:rPr>
              <a:t>40,000</a:t>
            </a:r>
            <a:endParaRPr lang="en-CA" dirty="0">
              <a:solidFill>
                <a:srgbClr val="00B050"/>
              </a:solidFill>
            </a:endParaRPr>
          </a:p>
        </p:txBody>
      </p:sp>
    </p:spTree>
    <p:extLst>
      <p:ext uri="{BB962C8B-B14F-4D97-AF65-F5344CB8AC3E}">
        <p14:creationId xmlns:p14="http://schemas.microsoft.com/office/powerpoint/2010/main" val="2122721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From Net Income to Taxable Income</a:t>
            </a:r>
            <a:endParaRPr lang="en-CA" dirty="0"/>
          </a:p>
        </p:txBody>
      </p:sp>
      <p:sp>
        <p:nvSpPr>
          <p:cNvPr id="3" name="Content Placeholder 2"/>
          <p:cNvSpPr>
            <a:spLocks noGrp="1"/>
          </p:cNvSpPr>
          <p:nvPr>
            <p:ph idx="1"/>
          </p:nvPr>
        </p:nvSpPr>
        <p:spPr/>
        <p:txBody>
          <a:bodyPr/>
          <a:lstStyle/>
          <a:p>
            <a:r>
              <a:rPr lang="en-CA" dirty="0" smtClean="0"/>
              <a:t>Tax is calculated based on “Taxable Income”</a:t>
            </a:r>
          </a:p>
          <a:p>
            <a:r>
              <a:rPr lang="en-CA" dirty="0" smtClean="0"/>
              <a:t>Taxable income (for tax purposes) is similar to </a:t>
            </a:r>
            <a:br>
              <a:rPr lang="en-CA" dirty="0" smtClean="0"/>
            </a:br>
            <a:r>
              <a:rPr lang="en-CA" dirty="0" smtClean="0"/>
              <a:t>Net Income (for accounting purposes), with adjustments</a:t>
            </a:r>
          </a:p>
          <a:p>
            <a:pPr marL="0" indent="0">
              <a:buNone/>
            </a:pPr>
            <a:endParaRPr lang="en-CA" dirty="0" smtClean="0"/>
          </a:p>
          <a:p>
            <a:pPr marL="0" indent="0">
              <a:buNone/>
            </a:pPr>
            <a:r>
              <a:rPr lang="en-CA" b="1" dirty="0" smtClean="0"/>
              <a:t>Net Income</a:t>
            </a:r>
          </a:p>
          <a:p>
            <a:pPr marL="0" indent="0">
              <a:buNone/>
            </a:pPr>
            <a:r>
              <a:rPr lang="en-CA" dirty="0" smtClean="0"/>
              <a:t>+ Depreciation</a:t>
            </a:r>
          </a:p>
          <a:p>
            <a:pPr marL="0" indent="0">
              <a:buNone/>
            </a:pPr>
            <a:r>
              <a:rPr lang="en-CA" dirty="0"/>
              <a:t>–</a:t>
            </a:r>
            <a:r>
              <a:rPr lang="en-CA" dirty="0" smtClean="0"/>
              <a:t> CCA</a:t>
            </a:r>
          </a:p>
          <a:p>
            <a:pPr marL="0" indent="0">
              <a:buNone/>
            </a:pPr>
            <a:r>
              <a:rPr lang="en-CA" dirty="0" smtClean="0"/>
              <a:t>+ Non-deductible expenses</a:t>
            </a:r>
          </a:p>
          <a:p>
            <a:pPr marL="0" indent="0">
              <a:buNone/>
            </a:pPr>
            <a:r>
              <a:rPr lang="en-CA" dirty="0" smtClean="0"/>
              <a:t>+ 50% of Meals &amp; Entertainment</a:t>
            </a:r>
          </a:p>
          <a:p>
            <a:pPr marL="0" indent="0">
              <a:buNone/>
            </a:pPr>
            <a:r>
              <a:rPr lang="en-CA" b="1" dirty="0" smtClean="0"/>
              <a:t>= Taxable Income</a:t>
            </a:r>
            <a:endParaRPr lang="en-CA" b="1" dirty="0"/>
          </a:p>
        </p:txBody>
      </p:sp>
    </p:spTree>
    <p:extLst>
      <p:ext uri="{BB962C8B-B14F-4D97-AF65-F5344CB8AC3E}">
        <p14:creationId xmlns:p14="http://schemas.microsoft.com/office/powerpoint/2010/main" val="11737139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Simplifying Income Taxes</a:t>
            </a:r>
            <a:endParaRPr lang="en-CA" dirty="0"/>
          </a:p>
        </p:txBody>
      </p:sp>
      <p:sp>
        <p:nvSpPr>
          <p:cNvPr id="3" name="Content Placeholder 2"/>
          <p:cNvSpPr>
            <a:spLocks noGrp="1"/>
          </p:cNvSpPr>
          <p:nvPr>
            <p:ph idx="1"/>
          </p:nvPr>
        </p:nvSpPr>
        <p:spPr/>
        <p:txBody>
          <a:bodyPr/>
          <a:lstStyle/>
          <a:p>
            <a:r>
              <a:rPr lang="en-CA" dirty="0" smtClean="0"/>
              <a:t>We will assume that taxable income = income before taxes </a:t>
            </a:r>
            <a:endParaRPr lang="en-CA" dirty="0"/>
          </a:p>
          <a:p>
            <a:r>
              <a:rPr lang="en-CA" dirty="0" smtClean="0"/>
              <a:t>Income before taxes = Revenue minus all other expenses</a:t>
            </a:r>
          </a:p>
        </p:txBody>
      </p:sp>
    </p:spTree>
    <p:extLst>
      <p:ext uri="{BB962C8B-B14F-4D97-AF65-F5344CB8AC3E}">
        <p14:creationId xmlns:p14="http://schemas.microsoft.com/office/powerpoint/2010/main" val="38905614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8.6 Part 2</a:t>
            </a:r>
            <a:br>
              <a:rPr lang="en-CA" dirty="0" smtClean="0"/>
            </a:br>
            <a:r>
              <a:rPr lang="en-CA" dirty="0" smtClean="0"/>
              <a:t>Retained Earnings Adjustments</a:t>
            </a:r>
            <a:endParaRPr lang="en-CA" dirty="0"/>
          </a:p>
        </p:txBody>
      </p:sp>
      <p:sp>
        <p:nvSpPr>
          <p:cNvPr id="3" name="Subtitle 2"/>
          <p:cNvSpPr>
            <a:spLocks noGrp="1"/>
          </p:cNvSpPr>
          <p:nvPr>
            <p:ph type="subTitle" idx="1"/>
          </p:nvPr>
        </p:nvSpPr>
        <p:spPr/>
        <p:txBody>
          <a:bodyPr/>
          <a:lstStyle/>
          <a:p>
            <a:r>
              <a:rPr lang="en-CA" dirty="0" smtClean="0"/>
              <a:t>TB page 723+</a:t>
            </a:r>
            <a:endParaRPr lang="en-CA" dirty="0"/>
          </a:p>
        </p:txBody>
      </p:sp>
    </p:spTree>
    <p:extLst>
      <p:ext uri="{BB962C8B-B14F-4D97-AF65-F5344CB8AC3E}">
        <p14:creationId xmlns:p14="http://schemas.microsoft.com/office/powerpoint/2010/main" val="38649337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Prior Period Adjustments</a:t>
            </a:r>
            <a:endParaRPr lang="en-CA" dirty="0"/>
          </a:p>
        </p:txBody>
      </p:sp>
      <p:sp>
        <p:nvSpPr>
          <p:cNvPr id="3" name="Content Placeholder 2"/>
          <p:cNvSpPr>
            <a:spLocks noGrp="1"/>
          </p:cNvSpPr>
          <p:nvPr>
            <p:ph idx="1"/>
          </p:nvPr>
        </p:nvSpPr>
        <p:spPr/>
        <p:txBody>
          <a:bodyPr/>
          <a:lstStyle/>
          <a:p>
            <a:pPr marL="0" indent="0">
              <a:buNone/>
            </a:pPr>
            <a:r>
              <a:rPr lang="en-CA" dirty="0" smtClean="0"/>
              <a:t>Is necessary when:</a:t>
            </a:r>
          </a:p>
          <a:p>
            <a:r>
              <a:rPr lang="en-CA" dirty="0" smtClean="0"/>
              <a:t>Correcting a prior period error</a:t>
            </a:r>
          </a:p>
          <a:p>
            <a:r>
              <a:rPr lang="en-CA" dirty="0" smtClean="0"/>
              <a:t>Changing in accounting policy</a:t>
            </a:r>
          </a:p>
        </p:txBody>
      </p:sp>
    </p:spTree>
    <p:extLst>
      <p:ext uri="{BB962C8B-B14F-4D97-AF65-F5344CB8AC3E}">
        <p14:creationId xmlns:p14="http://schemas.microsoft.com/office/powerpoint/2010/main" val="16770371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Steps to Prior Period Adjustments</a:t>
            </a:r>
            <a:endParaRPr lang="en-CA" dirty="0"/>
          </a:p>
        </p:txBody>
      </p:sp>
      <p:sp>
        <p:nvSpPr>
          <p:cNvPr id="3" name="Content Placeholder 2"/>
          <p:cNvSpPr>
            <a:spLocks noGrp="1"/>
          </p:cNvSpPr>
          <p:nvPr>
            <p:ph idx="1"/>
          </p:nvPr>
        </p:nvSpPr>
        <p:spPr/>
        <p:txBody>
          <a:bodyPr/>
          <a:lstStyle/>
          <a:p>
            <a:pPr marL="457200" indent="-457200">
              <a:buFont typeface="+mj-lt"/>
              <a:buAutoNum type="arabicPeriod"/>
            </a:pPr>
            <a:r>
              <a:rPr lang="en-CA" dirty="0" smtClean="0"/>
              <a:t>The corrected amount or new principle should be used in reporting the results of operations of the current year</a:t>
            </a:r>
          </a:p>
          <a:p>
            <a:pPr marL="457200" indent="-457200">
              <a:buFont typeface="+mj-lt"/>
              <a:buAutoNum type="arabicPeriod"/>
            </a:pPr>
            <a:r>
              <a:rPr lang="en-CA" dirty="0" smtClean="0"/>
              <a:t>The cumulative effect of the correction or change should be disclosed as an adjustment to opening retained earnings.</a:t>
            </a:r>
          </a:p>
          <a:p>
            <a:pPr lvl="1"/>
            <a:r>
              <a:rPr lang="en-CA" dirty="0" smtClean="0"/>
              <a:t>Don’t record on the IS since it’s related to prior period, not current period</a:t>
            </a:r>
          </a:p>
          <a:p>
            <a:pPr marL="457200" indent="-457200">
              <a:buFont typeface="+mj-lt"/>
              <a:buAutoNum type="arabicPeriod"/>
            </a:pPr>
            <a:r>
              <a:rPr lang="en-CA" dirty="0" smtClean="0"/>
              <a:t>All financial statements for prior periods should be corrected or restated to make it easier to compare them</a:t>
            </a:r>
          </a:p>
          <a:p>
            <a:pPr marL="457200" indent="-457200">
              <a:buFont typeface="+mj-lt"/>
              <a:buAutoNum type="arabicPeriod"/>
            </a:pPr>
            <a:r>
              <a:rPr lang="en-CA" dirty="0" smtClean="0"/>
              <a:t>The effects of the change should be detailed and disclosed in a note to the statements.</a:t>
            </a:r>
            <a:endParaRPr lang="en-CA" dirty="0"/>
          </a:p>
        </p:txBody>
      </p:sp>
    </p:spTree>
    <p:extLst>
      <p:ext uri="{BB962C8B-B14F-4D97-AF65-F5344CB8AC3E}">
        <p14:creationId xmlns:p14="http://schemas.microsoft.com/office/powerpoint/2010/main" val="17505779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Prior Period Errors</a:t>
            </a:r>
            <a:endParaRPr lang="en-CA" dirty="0"/>
          </a:p>
        </p:txBody>
      </p:sp>
    </p:spTree>
    <p:extLst>
      <p:ext uri="{BB962C8B-B14F-4D97-AF65-F5344CB8AC3E}">
        <p14:creationId xmlns:p14="http://schemas.microsoft.com/office/powerpoint/2010/main" val="2401680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Prior Period Errors</a:t>
            </a:r>
            <a:endParaRPr lang="en-CA" dirty="0"/>
          </a:p>
        </p:txBody>
      </p:sp>
      <p:sp>
        <p:nvSpPr>
          <p:cNvPr id="3" name="Content Placeholder 2"/>
          <p:cNvSpPr>
            <a:spLocks noGrp="1"/>
          </p:cNvSpPr>
          <p:nvPr>
            <p:ph idx="1"/>
          </p:nvPr>
        </p:nvSpPr>
        <p:spPr/>
        <p:txBody>
          <a:bodyPr/>
          <a:lstStyle/>
          <a:p>
            <a:r>
              <a:rPr lang="en-CA" dirty="0" smtClean="0"/>
              <a:t>Prior period errors are currently effecting _______________</a:t>
            </a:r>
          </a:p>
          <a:p>
            <a:r>
              <a:rPr lang="en-CA" dirty="0" smtClean="0"/>
              <a:t>Example:</a:t>
            </a:r>
          </a:p>
          <a:p>
            <a:pPr marL="0" indent="0">
              <a:buNone/>
            </a:pPr>
            <a:r>
              <a:rPr lang="en-CA" dirty="0" smtClean="0"/>
              <a:t>More Moore Consulting Corp discovers in 2017 that it overstated its cost of goods sold in 2016 by $10,000 as a result or errors in counting inventory.  Assume a 30% income tax rate.</a:t>
            </a:r>
          </a:p>
          <a:p>
            <a:pPr marL="0" indent="0">
              <a:buNone/>
            </a:pPr>
            <a:r>
              <a:rPr lang="en-CA" dirty="0" smtClean="0"/>
              <a:t>Journalize the correcting entry to be posted on May 15, 2017.</a:t>
            </a:r>
            <a:endParaRPr lang="en-CA" dirty="0"/>
          </a:p>
        </p:txBody>
      </p:sp>
      <p:sp>
        <p:nvSpPr>
          <p:cNvPr id="4" name="TextBox 3"/>
          <p:cNvSpPr txBox="1"/>
          <p:nvPr/>
        </p:nvSpPr>
        <p:spPr>
          <a:xfrm>
            <a:off x="8496300" y="2286000"/>
            <a:ext cx="1914627" cy="369332"/>
          </a:xfrm>
          <a:prstGeom prst="rect">
            <a:avLst/>
          </a:prstGeom>
          <a:noFill/>
        </p:spPr>
        <p:txBody>
          <a:bodyPr wrap="none" rtlCol="0">
            <a:spAutoFit/>
          </a:bodyPr>
          <a:lstStyle/>
          <a:p>
            <a:r>
              <a:rPr lang="en-CA" dirty="0" smtClean="0"/>
              <a:t>Retained Earnings</a:t>
            </a:r>
            <a:endParaRPr lang="en-CA" dirty="0"/>
          </a:p>
        </p:txBody>
      </p:sp>
    </p:spTree>
    <p:extLst>
      <p:ext uri="{BB962C8B-B14F-4D97-AF65-F5344CB8AC3E}">
        <p14:creationId xmlns:p14="http://schemas.microsoft.com/office/powerpoint/2010/main" val="122870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Frame">
  <a:themeElements>
    <a:clrScheme name="Frame">
      <a:dk1>
        <a:sysClr val="windowText" lastClr="000000"/>
      </a:dk1>
      <a:lt1>
        <a:sysClr val="window" lastClr="FFFFFF"/>
      </a:lt1>
      <a:dk2>
        <a:srgbClr val="4A3F38"/>
      </a:dk2>
      <a:lt2>
        <a:srgbClr val="EEEDCB"/>
      </a:lt2>
      <a:accent1>
        <a:srgbClr val="818E9F"/>
      </a:accent1>
      <a:accent2>
        <a:srgbClr val="D26400"/>
      </a:accent2>
      <a:accent3>
        <a:srgbClr val="C3BA45"/>
      </a:accent3>
      <a:accent4>
        <a:srgbClr val="8A8552"/>
      </a:accent4>
      <a:accent5>
        <a:srgbClr val="F3B843"/>
      </a:accent5>
      <a:accent6>
        <a:srgbClr val="786C71"/>
      </a:accent6>
      <a:hlink>
        <a:srgbClr val="46A7CA"/>
      </a:hlink>
      <a:folHlink>
        <a:srgbClr val="B2B2B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9935E573-C197-41A8-BCA1-5D5F62C560B7}"/>
    </a:ext>
  </a:extLst>
</a:theme>
</file>

<file path=docProps/app.xml><?xml version="1.0" encoding="utf-8"?>
<Properties xmlns="http://schemas.openxmlformats.org/officeDocument/2006/extended-properties" xmlns:vt="http://schemas.openxmlformats.org/officeDocument/2006/docPropsVTypes">
  <Template>Frame</Template>
  <TotalTime>136</TotalTime>
  <Words>838</Words>
  <Application>Microsoft Office PowerPoint</Application>
  <PresentationFormat>Widescreen</PresentationFormat>
  <Paragraphs>122</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Corbel</vt:lpstr>
      <vt:lpstr>Symbol</vt:lpstr>
      <vt:lpstr>Wingdings 2</vt:lpstr>
      <vt:lpstr>Frame</vt:lpstr>
      <vt:lpstr>8.6 Part 1 Corporate Income Taxes</vt:lpstr>
      <vt:lpstr>Income Tax Expense</vt:lpstr>
      <vt:lpstr>From Net Income to Taxable Income</vt:lpstr>
      <vt:lpstr>Simplifying Income Taxes</vt:lpstr>
      <vt:lpstr>8.6 Part 2 Retained Earnings Adjustments</vt:lpstr>
      <vt:lpstr>Prior Period Adjustments</vt:lpstr>
      <vt:lpstr>Steps to Prior Period Adjustments</vt:lpstr>
      <vt:lpstr>Prior Period Errors</vt:lpstr>
      <vt:lpstr>Prior Period Errors</vt:lpstr>
      <vt:lpstr>Prior Period Errors -  Example</vt:lpstr>
      <vt:lpstr>Prior Period Errors -  Example</vt:lpstr>
      <vt:lpstr>Prior Period Adjustment – Example</vt:lpstr>
      <vt:lpstr>Change in  Accounting Principle</vt:lpstr>
      <vt:lpstr>Change in Accounting Principle</vt:lpstr>
      <vt:lpstr>Changes in Accounting Principle - Example</vt:lpstr>
      <vt:lpstr>Changes in Accounting Principle - Example</vt:lpstr>
      <vt:lpstr>Changes in Accounting Principle - Example</vt:lpstr>
      <vt:lpstr>Chapter 8 Review</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8.6 Retained Earnings Adjustments</dc:title>
  <dc:creator>aly</dc:creator>
  <cp:lastModifiedBy>aly</cp:lastModifiedBy>
  <cp:revision>17</cp:revision>
  <dcterms:created xsi:type="dcterms:W3CDTF">2017-05-15T21:27:52Z</dcterms:created>
  <dcterms:modified xsi:type="dcterms:W3CDTF">2017-05-16T01:48:44Z</dcterms:modified>
</cp:coreProperties>
</file>