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1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CD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-102" y="-5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626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23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616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7069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354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717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323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675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19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1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108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429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05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97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03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05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9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0923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7.3 Admission of </a:t>
            </a:r>
            <a:br>
              <a:rPr lang="en-CA" dirty="0" smtClean="0"/>
            </a:br>
            <a:r>
              <a:rPr lang="en-CA" dirty="0" smtClean="0"/>
              <a:t>New Partners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Chapter 7 – Accounting for Partnerships</a:t>
            </a:r>
          </a:p>
          <a:p>
            <a:r>
              <a:rPr lang="en-CA" dirty="0" smtClean="0"/>
              <a:t>Textbook Chapter 12 – pages 624-629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966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Investment of Assets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 </a:t>
            </a:r>
            <a:r>
              <a:rPr lang="en-CA" dirty="0"/>
              <a:t>transaction between the individual </a:t>
            </a:r>
            <a:r>
              <a:rPr lang="en-CA" dirty="0" smtClean="0"/>
              <a:t>partner and the partnership</a:t>
            </a:r>
            <a:endParaRPr lang="en-CA" dirty="0"/>
          </a:p>
          <a:p>
            <a:r>
              <a:rPr lang="en-CA" dirty="0"/>
              <a:t>Funds paid from new partner to </a:t>
            </a:r>
            <a:r>
              <a:rPr lang="en-CA" dirty="0" smtClean="0"/>
              <a:t>partnership:</a:t>
            </a:r>
            <a:endParaRPr lang="en-CA" dirty="0"/>
          </a:p>
          <a:p>
            <a:pPr lvl="1"/>
            <a:r>
              <a:rPr lang="en-CA" dirty="0"/>
              <a:t>Is </a:t>
            </a:r>
            <a:r>
              <a:rPr lang="en-CA" dirty="0" smtClean="0"/>
              <a:t>negotiated by the new partner and the partnership</a:t>
            </a:r>
            <a:endParaRPr lang="en-CA" dirty="0"/>
          </a:p>
          <a:p>
            <a:pPr lvl="1"/>
            <a:r>
              <a:rPr lang="en-CA" dirty="0"/>
              <a:t>May be different from the </a:t>
            </a:r>
            <a:r>
              <a:rPr lang="en-CA" dirty="0" smtClean="0"/>
              <a:t>value </a:t>
            </a:r>
            <a:r>
              <a:rPr lang="en-CA" dirty="0"/>
              <a:t>of </a:t>
            </a:r>
            <a:r>
              <a:rPr lang="en-CA" dirty="0" smtClean="0"/>
              <a:t>previous shares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506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Investment of Assets -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Instead of buying shares from other partners, C. Jing decides to give the partnership $1,300 for a ¼ capital interest.</a:t>
            </a:r>
          </a:p>
          <a:p>
            <a:r>
              <a:rPr lang="en-CA" dirty="0" smtClean="0"/>
              <a:t>Journalize </a:t>
            </a:r>
            <a:r>
              <a:rPr lang="en-CA" dirty="0"/>
              <a:t>the admission of Jing as a partner</a:t>
            </a:r>
            <a:r>
              <a:rPr lang="en-CA" dirty="0" smtClean="0"/>
              <a:t>.</a:t>
            </a:r>
          </a:p>
          <a:p>
            <a:endParaRPr lang="en-CA" dirty="0"/>
          </a:p>
          <a:p>
            <a:pPr marL="0" indent="0">
              <a:buNone/>
            </a:pPr>
            <a:r>
              <a:rPr lang="en-CA" dirty="0" smtClean="0"/>
              <a:t>May 1	Cash					1,300.00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	C. Jing, Capital			1,300.00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i="1" dirty="0" smtClean="0"/>
              <a:t>To record admission of C. Jing by investment</a:t>
            </a:r>
          </a:p>
        </p:txBody>
      </p:sp>
    </p:spTree>
    <p:extLst>
      <p:ext uri="{BB962C8B-B14F-4D97-AF65-F5344CB8AC3E}">
        <p14:creationId xmlns:p14="http://schemas.microsoft.com/office/powerpoint/2010/main" val="399984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Investment of Assets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Remember that income ratio may not be the same as the capital interest</a:t>
            </a:r>
          </a:p>
          <a:p>
            <a:pPr lvl="1"/>
            <a:r>
              <a:rPr lang="en-CA" dirty="0" smtClean="0"/>
              <a:t>Defined in Partnership Agreement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2217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Comparing Methods of Admission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Admission by Purchase vs Admission by Investment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9821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Comparing Methods of Admission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722651"/>
              </p:ext>
            </p:extLst>
          </p:nvPr>
        </p:nvGraphicFramePr>
        <p:xfrm>
          <a:off x="681038" y="2336800"/>
          <a:ext cx="96139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475"/>
                <a:gridCol w="2403475"/>
                <a:gridCol w="2403475"/>
                <a:gridCol w="2403475"/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CA" dirty="0" smtClean="0"/>
                        <a:t>Before Admission</a:t>
                      </a:r>
                      <a:r>
                        <a:rPr lang="en-CA" baseline="0" dirty="0" smtClean="0"/>
                        <a:t> of Partner</a:t>
                      </a:r>
                      <a:endParaRPr lang="en-C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/>
                          </a:solidFill>
                        </a:rPr>
                        <a:t>After Admission of Partner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39CD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/>
                          </a:solidFill>
                        </a:rPr>
                        <a:t>By</a:t>
                      </a:r>
                      <a:r>
                        <a:rPr lang="en-CA" baseline="0" dirty="0" smtClean="0">
                          <a:solidFill>
                            <a:schemeClr val="tx1"/>
                          </a:solidFill>
                        </a:rPr>
                        <a:t> Purchase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9CD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/>
                          </a:solidFill>
                        </a:rPr>
                        <a:t>By Investment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9CDE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Net Assets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u="dbl" baseline="0" dirty="0" smtClean="0"/>
                        <a:t>$ 4,000</a:t>
                      </a:r>
                      <a:endParaRPr lang="en-CA" u="dbl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u="dbl" baseline="0" dirty="0" smtClean="0"/>
                        <a:t>$ 4,000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u="dbl" baseline="0" dirty="0" smtClean="0"/>
                        <a:t>$ 5,300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Partners’ Capital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   A. </a:t>
                      </a:r>
                      <a:r>
                        <a:rPr lang="en-CA" dirty="0" err="1" smtClean="0"/>
                        <a:t>Dobaj</a:t>
                      </a: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dirty="0" smtClean="0"/>
                        <a:t>2,000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dirty="0" smtClean="0"/>
                        <a:t>1,500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dirty="0" smtClean="0"/>
                        <a:t>2,000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   A. Kim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dirty="0" smtClean="0"/>
                        <a:t>2,000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dirty="0" smtClean="0"/>
                        <a:t>1,500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dirty="0" smtClean="0"/>
                        <a:t>2,000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   C. Jing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u="sng" dirty="0" smtClean="0"/>
                        <a:t>        - </a:t>
                      </a:r>
                      <a:endParaRPr lang="en-CA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u="sng" dirty="0" smtClean="0"/>
                        <a:t>    1,000</a:t>
                      </a:r>
                      <a:endParaRPr lang="en-CA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u="sng" dirty="0" smtClean="0"/>
                        <a:t>1,300</a:t>
                      </a:r>
                      <a:endParaRPr lang="en-CA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Total Capital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u="dbl" baseline="0" dirty="0" smtClean="0"/>
                        <a:t>$ 4,000</a:t>
                      </a:r>
                      <a:endParaRPr lang="en-CA" u="dbl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u="dbl" baseline="0" dirty="0" smtClean="0"/>
                        <a:t>$ 4,000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u="dbl" baseline="0" dirty="0" smtClean="0"/>
                        <a:t>$ 5,300</a:t>
                      </a:r>
                      <a:endParaRPr lang="en-CA" u="dbl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28800" y="5600700"/>
            <a:ext cx="2590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 smtClean="0"/>
              <a:t>Which is better?</a:t>
            </a:r>
            <a:endParaRPr lang="en-CA" sz="2500" dirty="0"/>
          </a:p>
        </p:txBody>
      </p:sp>
    </p:spTree>
    <p:extLst>
      <p:ext uri="{BB962C8B-B14F-4D97-AF65-F5344CB8AC3E}">
        <p14:creationId xmlns:p14="http://schemas.microsoft.com/office/powerpoint/2010/main" val="121247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1" y="753228"/>
            <a:ext cx="10210800" cy="1080938"/>
          </a:xfrm>
        </p:spPr>
        <p:txBody>
          <a:bodyPr/>
          <a:lstStyle/>
          <a:p>
            <a:r>
              <a:rPr lang="en-CA" dirty="0" smtClean="0"/>
              <a:t>Paying bonuses during admission of new partner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63927"/>
          </a:xfrm>
        </p:spPr>
        <p:txBody>
          <a:bodyPr>
            <a:normAutofit/>
          </a:bodyPr>
          <a:lstStyle/>
          <a:p>
            <a:r>
              <a:rPr lang="en-CA" dirty="0" smtClean="0"/>
              <a:t>To encourage old partners to admit a new partner, a new partner may be required to pay a bonus to old partners</a:t>
            </a:r>
          </a:p>
          <a:p>
            <a:r>
              <a:rPr lang="en-CA" dirty="0" smtClean="0"/>
              <a:t>To compensate for dilution of ownership percentage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Steps to account for bonuses:</a:t>
            </a:r>
            <a:endParaRPr lang="en-CA" dirty="0"/>
          </a:p>
          <a:p>
            <a:pPr marL="457200" indent="-457200">
              <a:buFont typeface="+mj-lt"/>
              <a:buAutoNum type="arabicPeriod"/>
            </a:pPr>
            <a:r>
              <a:rPr lang="en-CA" dirty="0"/>
              <a:t>Determine the total capital of the new partnership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/>
              <a:t>Determine the new partner’s capital credit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/>
              <a:t>Determine the amount of the bonus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/>
              <a:t>Allocate the bonus to the old </a:t>
            </a:r>
            <a:r>
              <a:rPr lang="en-CA" dirty="0" smtClean="0"/>
              <a:t>partners</a:t>
            </a:r>
          </a:p>
        </p:txBody>
      </p:sp>
    </p:spTree>
    <p:extLst>
      <p:ext uri="{BB962C8B-B14F-4D97-AF65-F5344CB8AC3E}">
        <p14:creationId xmlns:p14="http://schemas.microsoft.com/office/powerpoint/2010/main" val="242180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Bonus to old partners -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Example: TB page 626</a:t>
            </a:r>
          </a:p>
          <a:p>
            <a:r>
              <a:rPr lang="en-CA" dirty="0"/>
              <a:t>Bart-Simpson Partnership (owned by Sam Bart and Hal Simpson) has total capital of $120,000.  Bart has a capital balance of $72,000 and Simpson has a capital balance of $48,000.  Lisa Trent acquires a 25% ownership interest in the partnership by making a cash investment of $80,000 on Nov 1.</a:t>
            </a:r>
          </a:p>
          <a:p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92614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Bonus to old partners -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Step 1: Determine the total capital of the new </a:t>
            </a:r>
            <a:r>
              <a:rPr lang="en-CA" dirty="0" smtClean="0"/>
              <a:t>partnership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Add new partner’s investment to the total capital of the old partnership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Total existing capital:			$120,000</a:t>
            </a:r>
          </a:p>
          <a:p>
            <a:pPr marL="0" indent="0">
              <a:buNone/>
            </a:pPr>
            <a:r>
              <a:rPr lang="en-CA" dirty="0" smtClean="0"/>
              <a:t>Lisa Trent new investment:		</a:t>
            </a:r>
            <a:r>
              <a:rPr lang="en-CA" u="sng" dirty="0" smtClean="0"/>
              <a:t>    80,000</a:t>
            </a:r>
          </a:p>
          <a:p>
            <a:pPr marL="0" indent="0">
              <a:buNone/>
            </a:pPr>
            <a:r>
              <a:rPr lang="en-CA" dirty="0" smtClean="0"/>
              <a:t>Total Capital of new partnership:		</a:t>
            </a:r>
            <a:r>
              <a:rPr lang="en-CA" u="dbl" dirty="0" smtClean="0"/>
              <a:t>$200,000</a:t>
            </a:r>
            <a:endParaRPr lang="en-CA" u="dbl" dirty="0"/>
          </a:p>
        </p:txBody>
      </p:sp>
    </p:spTree>
    <p:extLst>
      <p:ext uri="{BB962C8B-B14F-4D97-AF65-F5344CB8AC3E}">
        <p14:creationId xmlns:p14="http://schemas.microsoft.com/office/powerpoint/2010/main" val="197470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Bonus to old partners -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Step 2: Determine </a:t>
            </a:r>
            <a:r>
              <a:rPr lang="en-CA" dirty="0"/>
              <a:t>the new partner’s capital </a:t>
            </a:r>
            <a:r>
              <a:rPr lang="en-CA" dirty="0" smtClean="0"/>
              <a:t>credit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Multiply </a:t>
            </a:r>
            <a:r>
              <a:rPr lang="en-CA" dirty="0" smtClean="0"/>
              <a:t>the total capital of the new partnership by the new partner’s ownership percentage.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Total Capital of new </a:t>
            </a:r>
            <a:r>
              <a:rPr lang="en-CA" dirty="0" smtClean="0"/>
              <a:t>partnership:		$ 200,000</a:t>
            </a:r>
          </a:p>
          <a:p>
            <a:pPr marL="0" indent="0">
              <a:buNone/>
            </a:pPr>
            <a:r>
              <a:rPr lang="en-CA" dirty="0" smtClean="0"/>
              <a:t>Lisa Trent ownership percentage:		</a:t>
            </a:r>
            <a:r>
              <a:rPr lang="en-CA" u="sng" dirty="0" smtClean="0"/>
              <a:t>         25%</a:t>
            </a:r>
          </a:p>
          <a:p>
            <a:pPr marL="0" indent="0">
              <a:buNone/>
            </a:pPr>
            <a:r>
              <a:rPr lang="en-CA" dirty="0" smtClean="0"/>
              <a:t>Lisa Trent Capital Credit:			 </a:t>
            </a:r>
            <a:r>
              <a:rPr lang="en-CA" u="dbl" dirty="0" smtClean="0"/>
              <a:t>$  50,000</a:t>
            </a:r>
            <a:endParaRPr lang="en-CA" u="dbl" dirty="0"/>
          </a:p>
        </p:txBody>
      </p:sp>
    </p:spTree>
    <p:extLst>
      <p:ext uri="{BB962C8B-B14F-4D97-AF65-F5344CB8AC3E}">
        <p14:creationId xmlns:p14="http://schemas.microsoft.com/office/powerpoint/2010/main" val="184160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Bonus to old partners -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Step 3: Determine </a:t>
            </a:r>
            <a:r>
              <a:rPr lang="en-CA" dirty="0"/>
              <a:t>the </a:t>
            </a:r>
            <a:r>
              <a:rPr lang="en-CA" dirty="0" smtClean="0"/>
              <a:t>amount of the bonus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Subtract the new partner’s capital credit from the new partner’s investment.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Lisa Trent Investment:			 $ 80,000</a:t>
            </a:r>
          </a:p>
          <a:p>
            <a:pPr marL="0" indent="0">
              <a:buNone/>
            </a:pPr>
            <a:r>
              <a:rPr lang="en-CA" dirty="0"/>
              <a:t>Lisa Trent Capital </a:t>
            </a:r>
            <a:r>
              <a:rPr lang="en-CA" dirty="0" smtClean="0"/>
              <a:t>Credit:			    </a:t>
            </a:r>
            <a:r>
              <a:rPr lang="en-CA" u="sng" dirty="0" smtClean="0"/>
              <a:t>50,000</a:t>
            </a:r>
          </a:p>
          <a:p>
            <a:pPr marL="0" indent="0">
              <a:buNone/>
            </a:pPr>
            <a:r>
              <a:rPr lang="en-CA" dirty="0" smtClean="0"/>
              <a:t>Bonus Paid to old Partners:		 </a:t>
            </a:r>
            <a:r>
              <a:rPr lang="en-CA" u="dbl" dirty="0" smtClean="0"/>
              <a:t>$ 30,000</a:t>
            </a:r>
            <a:endParaRPr lang="en-CA" u="dbl" dirty="0"/>
          </a:p>
        </p:txBody>
      </p:sp>
    </p:spTree>
    <p:extLst>
      <p:ext uri="{BB962C8B-B14F-4D97-AF65-F5344CB8AC3E}">
        <p14:creationId xmlns:p14="http://schemas.microsoft.com/office/powerpoint/2010/main" val="127631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Admission of New Partners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Two possibilities: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 smtClean="0"/>
              <a:t>Purchasing the interest of an existing partner</a:t>
            </a:r>
          </a:p>
          <a:p>
            <a:pPr lvl="1"/>
            <a:r>
              <a:rPr lang="en-CA" dirty="0" smtClean="0"/>
              <a:t>No change in the partnership’s assets/capital</a:t>
            </a:r>
          </a:p>
          <a:p>
            <a:pPr lvl="1"/>
            <a:r>
              <a:rPr lang="en-CA" dirty="0" smtClean="0"/>
              <a:t>Similar to an investor buying shares of a corporation from another investor</a:t>
            </a:r>
          </a:p>
          <a:p>
            <a:pPr lvl="1"/>
            <a:endParaRPr lang="en-CA" dirty="0" smtClean="0"/>
          </a:p>
          <a:p>
            <a:pPr marL="457200" indent="-457200">
              <a:buFont typeface="+mj-lt"/>
              <a:buAutoNum type="arabicPeriod"/>
            </a:pPr>
            <a:r>
              <a:rPr lang="en-CA" dirty="0" smtClean="0"/>
              <a:t>Investing assets in the partnership</a:t>
            </a:r>
          </a:p>
          <a:p>
            <a:pPr lvl="1"/>
            <a:r>
              <a:rPr lang="en-CA" dirty="0" smtClean="0"/>
              <a:t>Increase in partnership’s assets &amp; capital</a:t>
            </a:r>
          </a:p>
          <a:p>
            <a:pPr lvl="1"/>
            <a:r>
              <a:rPr lang="en-CA" dirty="0" smtClean="0"/>
              <a:t>Similar to a corporation issuing new shares to a new investor</a:t>
            </a:r>
          </a:p>
        </p:txBody>
      </p:sp>
    </p:spTree>
    <p:extLst>
      <p:ext uri="{BB962C8B-B14F-4D97-AF65-F5344CB8AC3E}">
        <p14:creationId xmlns:p14="http://schemas.microsoft.com/office/powerpoint/2010/main" val="283913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Bonus to old partners -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Step 4: </a:t>
            </a:r>
            <a:r>
              <a:rPr lang="en-CA" dirty="0"/>
              <a:t>Allocate the bonus to the old </a:t>
            </a:r>
            <a:r>
              <a:rPr lang="en-CA" dirty="0" smtClean="0"/>
              <a:t>partners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Based on their income ratios, allocate the bonus amount to each partner.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Bonus To Bart ($30,000 x 60%):		 $ 18,000</a:t>
            </a:r>
          </a:p>
          <a:p>
            <a:pPr marL="0" indent="0">
              <a:buNone/>
            </a:pPr>
            <a:r>
              <a:rPr lang="en-CA" dirty="0" smtClean="0"/>
              <a:t>Bonus To Simpson</a:t>
            </a:r>
            <a:r>
              <a:rPr lang="en-CA" dirty="0"/>
              <a:t> ($30,000 x </a:t>
            </a:r>
            <a:r>
              <a:rPr lang="en-CA" dirty="0" smtClean="0"/>
              <a:t>40</a:t>
            </a:r>
            <a:r>
              <a:rPr lang="en-CA" dirty="0"/>
              <a:t>%): </a:t>
            </a:r>
            <a:r>
              <a:rPr lang="en-CA" dirty="0" smtClean="0"/>
              <a:t>	    </a:t>
            </a:r>
            <a:r>
              <a:rPr lang="en-CA" u="sng" dirty="0" smtClean="0"/>
              <a:t>12,000</a:t>
            </a:r>
          </a:p>
          <a:p>
            <a:pPr marL="0" indent="0">
              <a:buNone/>
            </a:pPr>
            <a:r>
              <a:rPr lang="en-CA" dirty="0" smtClean="0"/>
              <a:t>Total Bonus Paid:				 </a:t>
            </a:r>
            <a:r>
              <a:rPr lang="en-CA" u="dbl" dirty="0" smtClean="0"/>
              <a:t>$ 30,000</a:t>
            </a:r>
            <a:endParaRPr lang="en-CA" u="dbl" dirty="0"/>
          </a:p>
        </p:txBody>
      </p:sp>
    </p:spTree>
    <p:extLst>
      <p:ext uri="{BB962C8B-B14F-4D97-AF65-F5344CB8AC3E}">
        <p14:creationId xmlns:p14="http://schemas.microsoft.com/office/powerpoint/2010/main" val="144682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Bonus to old partners -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Record Journal Entry:</a:t>
            </a:r>
          </a:p>
          <a:p>
            <a:endParaRPr lang="en-CA" dirty="0"/>
          </a:p>
          <a:p>
            <a:pPr marL="0" indent="0">
              <a:buNone/>
            </a:pPr>
            <a:r>
              <a:rPr lang="en-CA" dirty="0" smtClean="0"/>
              <a:t>Nov 1	Cash					80,000.00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	S. Bart, Capital				18,000.00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	H. Simpson, Capital				12,000.00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	L. Trent, Capital				50,000.00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sz="2000" i="1" dirty="0" smtClean="0"/>
              <a:t>To record admission of Trent by investment, and bonus to old partners</a:t>
            </a:r>
            <a:endParaRPr lang="en-CA" sz="2000" i="1" dirty="0"/>
          </a:p>
        </p:txBody>
      </p:sp>
    </p:spTree>
    <p:extLst>
      <p:ext uri="{BB962C8B-B14F-4D97-AF65-F5344CB8AC3E}">
        <p14:creationId xmlns:p14="http://schemas.microsoft.com/office/powerpoint/2010/main" val="49642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Review Example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8251557"/>
              </p:ext>
            </p:extLst>
          </p:nvPr>
        </p:nvGraphicFramePr>
        <p:xfrm>
          <a:off x="2687638" y="2603500"/>
          <a:ext cx="6684963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475"/>
                <a:gridCol w="2140744"/>
                <a:gridCol w="2140744"/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dirty="0" smtClean="0">
                          <a:solidFill>
                            <a:schemeClr val="tx1"/>
                          </a:solidFill>
                        </a:rPr>
                        <a:t>Bonus to Old Partners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39CD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>
                          <a:solidFill>
                            <a:schemeClr val="tx1"/>
                          </a:solidFill>
                        </a:rPr>
                        <a:t>Before Admission of Trent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9CD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>
                          <a:solidFill>
                            <a:schemeClr val="tx1"/>
                          </a:solidFill>
                        </a:rPr>
                        <a:t>After Admission </a:t>
                      </a:r>
                      <a:br>
                        <a:rPr lang="en-CA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CA" dirty="0" smtClean="0">
                          <a:solidFill>
                            <a:schemeClr val="tx1"/>
                          </a:solidFill>
                        </a:rPr>
                        <a:t>of</a:t>
                      </a:r>
                      <a:r>
                        <a:rPr lang="en-CA" baseline="0" dirty="0" smtClean="0">
                          <a:solidFill>
                            <a:schemeClr val="tx1"/>
                          </a:solidFill>
                        </a:rPr>
                        <a:t> Trent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9CDE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Net Assets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u="dbl" baseline="0" dirty="0" smtClean="0"/>
                        <a:t>$ 120,000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u="dbl" baseline="0" dirty="0" smtClean="0"/>
                        <a:t>$ 200,000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Partners’ Capital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   S. Bart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dirty="0" smtClean="0"/>
                        <a:t> 72,000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dirty="0" smtClean="0"/>
                        <a:t>90,000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   H.</a:t>
                      </a:r>
                      <a:r>
                        <a:rPr lang="en-CA" baseline="0" dirty="0" smtClean="0"/>
                        <a:t> Simpson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dirty="0" smtClean="0"/>
                        <a:t>48,000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dirty="0" smtClean="0"/>
                        <a:t>60,000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   L. Trent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u="sng" dirty="0" smtClean="0"/>
                        <a:t>         -</a:t>
                      </a:r>
                      <a:endParaRPr lang="en-CA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u="sng" dirty="0" smtClean="0"/>
                        <a:t>50,000</a:t>
                      </a:r>
                      <a:endParaRPr lang="en-CA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Total Capital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u="dbl" baseline="0" dirty="0" smtClean="0"/>
                        <a:t>$ 120,000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u="dbl" baseline="0" dirty="0" smtClean="0"/>
                        <a:t>$ 200,000</a:t>
                      </a:r>
                      <a:endParaRPr lang="en-CA" u="dbl" baseline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04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Practice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Together:</a:t>
            </a:r>
          </a:p>
          <a:p>
            <a:r>
              <a:rPr lang="en-CA" dirty="0" smtClean="0"/>
              <a:t>Review It &amp; Do It – page 629</a:t>
            </a:r>
          </a:p>
          <a:p>
            <a:endParaRPr lang="en-CA" dirty="0"/>
          </a:p>
          <a:p>
            <a:pPr marL="0" indent="0">
              <a:buNone/>
            </a:pPr>
            <a:r>
              <a:rPr lang="en-CA" dirty="0" smtClean="0"/>
              <a:t>Homework page 647:</a:t>
            </a:r>
          </a:p>
          <a:p>
            <a:r>
              <a:rPr lang="en-CA" dirty="0" smtClean="0"/>
              <a:t>BE12-9 and BE12-10,  E12-5 and E12-6 </a:t>
            </a:r>
          </a:p>
          <a:p>
            <a:r>
              <a:rPr lang="en-CA" i="1" dirty="0" smtClean="0"/>
              <a:t>Note: E12-6 part b) is a challenge question</a:t>
            </a:r>
            <a:endParaRPr lang="en-CA" i="1" dirty="0"/>
          </a:p>
        </p:txBody>
      </p:sp>
    </p:spTree>
    <p:extLst>
      <p:ext uri="{BB962C8B-B14F-4D97-AF65-F5344CB8AC3E}">
        <p14:creationId xmlns:p14="http://schemas.microsoft.com/office/powerpoint/2010/main" val="22425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Purchase of Partner’s Interest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(aka Admission by Purchase)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6236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Purchase of Partner’s Interest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Primarily a transaction between the individual partners (not the partnership)</a:t>
            </a:r>
          </a:p>
          <a:p>
            <a:r>
              <a:rPr lang="en-CA" dirty="0" smtClean="0"/>
              <a:t>Funds paid from new partner to old partner:</a:t>
            </a:r>
          </a:p>
          <a:p>
            <a:pPr lvl="1"/>
            <a:r>
              <a:rPr lang="en-CA" dirty="0" smtClean="0"/>
              <a:t>Is negotiated by the partners</a:t>
            </a:r>
          </a:p>
          <a:p>
            <a:pPr lvl="1"/>
            <a:r>
              <a:rPr lang="en-CA" dirty="0" smtClean="0"/>
              <a:t>May be different from the book value of the shares</a:t>
            </a:r>
          </a:p>
          <a:p>
            <a:pPr lvl="1"/>
            <a:r>
              <a:rPr lang="en-CA" dirty="0" smtClean="0"/>
              <a:t>Is not relevant to the partnership</a:t>
            </a:r>
          </a:p>
          <a:p>
            <a:pPr lvl="1"/>
            <a:r>
              <a:rPr lang="en-CA" dirty="0" smtClean="0"/>
              <a:t>Does not belong to the partnership</a:t>
            </a:r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29876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Purchase of Partner’s Interest -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Example:</a:t>
            </a:r>
          </a:p>
          <a:p>
            <a:pPr marL="0" indent="0">
              <a:buNone/>
            </a:pPr>
            <a:r>
              <a:rPr lang="en-CA" dirty="0" smtClean="0"/>
              <a:t>On May 1, C. Jing, agrees to pay $1300 total to two partners ($650 each), A. Kim and A. </a:t>
            </a:r>
            <a:r>
              <a:rPr lang="en-CA" dirty="0" err="1" smtClean="0"/>
              <a:t>Dobaj</a:t>
            </a:r>
            <a:r>
              <a:rPr lang="en-CA" dirty="0" smtClean="0"/>
              <a:t>.  In return, she receives 1/4 of their ownership stake in Aly Food Truck.  Currently, Kim and </a:t>
            </a:r>
            <a:r>
              <a:rPr lang="en-CA" dirty="0" err="1" smtClean="0"/>
              <a:t>Dobaj</a:t>
            </a:r>
            <a:r>
              <a:rPr lang="en-CA" dirty="0" smtClean="0"/>
              <a:t> each have a $2,000 capital balance.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Journalize the admission of Jing as a partner.</a:t>
            </a:r>
          </a:p>
        </p:txBody>
      </p:sp>
    </p:spTree>
    <p:extLst>
      <p:ext uri="{BB962C8B-B14F-4D97-AF65-F5344CB8AC3E}">
        <p14:creationId xmlns:p14="http://schemas.microsoft.com/office/powerpoint/2010/main" val="257524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Purchase of Partner’s Interest - Solution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Summary of transactions:</a:t>
            </a:r>
          </a:p>
          <a:p>
            <a:pPr marL="0" indent="0">
              <a:buNone/>
            </a:pPr>
            <a:r>
              <a:rPr lang="en-CA" dirty="0" smtClean="0"/>
              <a:t>Jing -&gt; Kim: $650</a:t>
            </a:r>
          </a:p>
          <a:p>
            <a:pPr marL="0" indent="0">
              <a:buNone/>
            </a:pPr>
            <a:r>
              <a:rPr lang="en-CA" dirty="0" smtClean="0"/>
              <a:t>Jing -&gt; </a:t>
            </a:r>
            <a:r>
              <a:rPr lang="en-CA" dirty="0" err="1" smtClean="0"/>
              <a:t>Dobaj</a:t>
            </a:r>
            <a:r>
              <a:rPr lang="en-CA" dirty="0" smtClean="0"/>
              <a:t> $650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Kim -&gt; Jing:  $500 of shares (1/4 of $2,000)</a:t>
            </a:r>
          </a:p>
          <a:p>
            <a:pPr marL="0" indent="0">
              <a:buNone/>
            </a:pPr>
            <a:r>
              <a:rPr lang="en-CA" dirty="0" err="1" smtClean="0"/>
              <a:t>Dobaj</a:t>
            </a:r>
            <a:r>
              <a:rPr lang="en-CA" dirty="0" smtClean="0"/>
              <a:t> -&gt; Jing: $500 of shares (1/4 of $2,000)</a:t>
            </a:r>
          </a:p>
        </p:txBody>
      </p:sp>
    </p:spTree>
    <p:extLst>
      <p:ext uri="{BB962C8B-B14F-4D97-AF65-F5344CB8AC3E}">
        <p14:creationId xmlns:p14="http://schemas.microsoft.com/office/powerpoint/2010/main" val="361030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Purchase of Partner’s Interest - Solution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Journal Entry: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May 1	A. </a:t>
            </a:r>
            <a:r>
              <a:rPr lang="en-CA" dirty="0" err="1" smtClean="0"/>
              <a:t>Dobaj</a:t>
            </a:r>
            <a:r>
              <a:rPr lang="en-CA" dirty="0" smtClean="0"/>
              <a:t>, Capital			500.00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A. Kim, Capital			500.00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	C. Jing, Capital			1,000.00</a:t>
            </a:r>
          </a:p>
          <a:p>
            <a:pPr marL="0" indent="0">
              <a:buNone/>
            </a:pPr>
            <a:r>
              <a:rPr lang="en-CA" i="1" dirty="0"/>
              <a:t>	</a:t>
            </a:r>
            <a:r>
              <a:rPr lang="en-CA" i="1" dirty="0" smtClean="0"/>
              <a:t>To record admission of Jing by purchase</a:t>
            </a:r>
          </a:p>
        </p:txBody>
      </p:sp>
    </p:spTree>
    <p:extLst>
      <p:ext uri="{BB962C8B-B14F-4D97-AF65-F5344CB8AC3E}">
        <p14:creationId xmlns:p14="http://schemas.microsoft.com/office/powerpoint/2010/main" val="83228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Purchase of Partner’s Interest - Solution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No Cash impact (no cash paid or received by partnership)</a:t>
            </a:r>
          </a:p>
          <a:p>
            <a:endParaRPr lang="en-CA" dirty="0" smtClean="0"/>
          </a:p>
          <a:p>
            <a:r>
              <a:rPr lang="en-CA" dirty="0" smtClean="0"/>
              <a:t>Price paid is irrelevant.</a:t>
            </a:r>
          </a:p>
          <a:p>
            <a:endParaRPr lang="en-CA" dirty="0"/>
          </a:p>
          <a:p>
            <a:r>
              <a:rPr lang="en-CA" dirty="0" smtClean="0"/>
              <a:t>A. </a:t>
            </a:r>
            <a:r>
              <a:rPr lang="en-CA" dirty="0" err="1" smtClean="0"/>
              <a:t>Dobaj</a:t>
            </a:r>
            <a:r>
              <a:rPr lang="en-CA" dirty="0" smtClean="0"/>
              <a:t> and A. Kim each have a $1,500 ending capital balance ($2,000 - $500)</a:t>
            </a:r>
          </a:p>
          <a:p>
            <a:endParaRPr lang="en-CA" dirty="0" smtClean="0"/>
          </a:p>
          <a:p>
            <a:r>
              <a:rPr lang="en-CA" dirty="0" smtClean="0"/>
              <a:t>C. Jing has a $1,000 ending capital balance ($500 + $500)</a:t>
            </a:r>
          </a:p>
        </p:txBody>
      </p:sp>
    </p:spTree>
    <p:extLst>
      <p:ext uri="{BB962C8B-B14F-4D97-AF65-F5344CB8AC3E}">
        <p14:creationId xmlns:p14="http://schemas.microsoft.com/office/powerpoint/2010/main" val="24785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Investment of Assets in a Partnership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(aka Admission by Investment)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867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252</TotalTime>
  <Words>877</Words>
  <Application>Microsoft Office PowerPoint</Application>
  <PresentationFormat>Custom</PresentationFormat>
  <Paragraphs>173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Berlin</vt:lpstr>
      <vt:lpstr>7.3 Admission of  New Partners</vt:lpstr>
      <vt:lpstr>Admission of New Partners</vt:lpstr>
      <vt:lpstr>Purchase of Partner’s Interest</vt:lpstr>
      <vt:lpstr>Purchase of Partner’s Interest</vt:lpstr>
      <vt:lpstr>Purchase of Partner’s Interest - Example</vt:lpstr>
      <vt:lpstr>Purchase of Partner’s Interest - Solution</vt:lpstr>
      <vt:lpstr>Purchase of Partner’s Interest - Solution</vt:lpstr>
      <vt:lpstr>Purchase of Partner’s Interest - Solution</vt:lpstr>
      <vt:lpstr>Investment of Assets in a Partnership</vt:lpstr>
      <vt:lpstr>Investment of Assets</vt:lpstr>
      <vt:lpstr>Investment of Assets - Example</vt:lpstr>
      <vt:lpstr>Investment of Assets</vt:lpstr>
      <vt:lpstr>Comparing Methods of Admission</vt:lpstr>
      <vt:lpstr>Comparing Methods of Admission</vt:lpstr>
      <vt:lpstr>Paying bonuses during admission of new partner</vt:lpstr>
      <vt:lpstr>Bonus to old partners - Example</vt:lpstr>
      <vt:lpstr>Bonus to old partners - Example</vt:lpstr>
      <vt:lpstr>Bonus to old partners - Example</vt:lpstr>
      <vt:lpstr>Bonus to old partners - Example</vt:lpstr>
      <vt:lpstr>Bonus to old partners - Example</vt:lpstr>
      <vt:lpstr>Bonus to old partners - Example</vt:lpstr>
      <vt:lpstr>Review Example</vt:lpstr>
      <vt:lpstr>Practice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7.3 Admission of New Partners</dc:title>
  <dc:creator>aly</dc:creator>
  <cp:lastModifiedBy>Ameera Aly</cp:lastModifiedBy>
  <cp:revision>25</cp:revision>
  <dcterms:created xsi:type="dcterms:W3CDTF">2017-04-23T12:09:54Z</dcterms:created>
  <dcterms:modified xsi:type="dcterms:W3CDTF">2017-05-01T15:22:14Z</dcterms:modified>
</cp:coreProperties>
</file>