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84" r:id="rId4"/>
    <p:sldId id="258" r:id="rId5"/>
    <p:sldId id="259" r:id="rId6"/>
    <p:sldId id="260" r:id="rId7"/>
    <p:sldId id="285" r:id="rId8"/>
    <p:sldId id="262" r:id="rId9"/>
    <p:sldId id="263" r:id="rId10"/>
    <p:sldId id="264" r:id="rId11"/>
    <p:sldId id="267" r:id="rId12"/>
    <p:sldId id="286" r:id="rId13"/>
    <p:sldId id="261" r:id="rId14"/>
    <p:sldId id="268" r:id="rId15"/>
    <p:sldId id="266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7" r:id="rId31"/>
    <p:sldId id="283" r:id="rId32"/>
    <p:sldId id="288" r:id="rId33"/>
    <p:sldId id="289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C1E6-024D-4630-A3E0-CEC59FE38C9A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F368F-D951-488F-BB48-116A5C54C36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C1E6-024D-4630-A3E0-CEC59FE38C9A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F368F-D951-488F-BB48-116A5C54C3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C1E6-024D-4630-A3E0-CEC59FE38C9A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F368F-D951-488F-BB48-116A5C54C3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C1E6-024D-4630-A3E0-CEC59FE38C9A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F368F-D951-488F-BB48-116A5C54C3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C1E6-024D-4630-A3E0-CEC59FE38C9A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F368F-D951-488F-BB48-116A5C54C36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C1E6-024D-4630-A3E0-CEC59FE38C9A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F368F-D951-488F-BB48-116A5C54C3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C1E6-024D-4630-A3E0-CEC59FE38C9A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F368F-D951-488F-BB48-116A5C54C3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C1E6-024D-4630-A3E0-CEC59FE38C9A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F368F-D951-488F-BB48-116A5C54C3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C1E6-024D-4630-A3E0-CEC59FE38C9A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F368F-D951-488F-BB48-116A5C54C3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C1E6-024D-4630-A3E0-CEC59FE38C9A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F368F-D951-488F-BB48-116A5C54C36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F46C1E6-024D-4630-A3E0-CEC59FE38C9A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9BF368F-D951-488F-BB48-116A5C54C36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F46C1E6-024D-4630-A3E0-CEC59FE38C9A}" type="datetimeFigureOut">
              <a:rPr lang="en-US" smtClean="0"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9BF368F-D951-488F-BB48-116A5C54C36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2.1 – Midpoint of a Line Segment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2 – Analytic Geometry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722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1 - Finding a Midpoint</a:t>
            </a:r>
          </a:p>
        </p:txBody>
      </p:sp>
      <p:sp>
        <p:nvSpPr>
          <p:cNvPr id="5" name="Rectangle 4"/>
          <p:cNvSpPr/>
          <p:nvPr/>
        </p:nvSpPr>
        <p:spPr>
          <a:xfrm>
            <a:off x="5715000" y="1644134"/>
            <a:ext cx="335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E (3, 5) and F (9, 9)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5715000" y="2286000"/>
            <a:ext cx="3352800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Start at point E, and add half of the rise &amp; run!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5000" y="3588603"/>
            <a:ext cx="3352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½ of Rise = 4 ÷ 2</a:t>
            </a:r>
            <a:endParaRPr lang="en-US" sz="2400" baseline="-250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       </a:t>
            </a:r>
            <a:r>
              <a:rPr lang="en-US" sz="1700" dirty="0" smtClean="0"/>
              <a:t>  </a:t>
            </a:r>
            <a:r>
              <a:rPr lang="en-US" sz="2400" dirty="0" smtClean="0"/>
              <a:t>  </a:t>
            </a:r>
            <a:r>
              <a:rPr lang="en-US" sz="2000" dirty="0" smtClean="0"/>
              <a:t> </a:t>
            </a:r>
            <a:r>
              <a:rPr lang="en-US" sz="2400" dirty="0" smtClean="0"/>
              <a:t>  = 2</a:t>
            </a:r>
          </a:p>
        </p:txBody>
      </p:sp>
      <p:sp>
        <p:nvSpPr>
          <p:cNvPr id="8" name="Rectangle 7"/>
          <p:cNvSpPr/>
          <p:nvPr/>
        </p:nvSpPr>
        <p:spPr>
          <a:xfrm>
            <a:off x="5693229" y="5257800"/>
            <a:ext cx="3352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½ of Run = 6 ÷ 2</a:t>
            </a:r>
            <a:endParaRPr lang="en-US" sz="2400" baseline="-250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          </a:t>
            </a:r>
            <a:r>
              <a:rPr lang="en-US" sz="2000" dirty="0" smtClean="0"/>
              <a:t>  </a:t>
            </a:r>
            <a:r>
              <a:rPr lang="en-US" sz="2400" dirty="0" smtClean="0"/>
              <a:t> = 3</a:t>
            </a:r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457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243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1 - Finding a Midpoint</a:t>
            </a:r>
          </a:p>
        </p:txBody>
      </p:sp>
      <p:sp>
        <p:nvSpPr>
          <p:cNvPr id="5" name="Rectangle 4"/>
          <p:cNvSpPr/>
          <p:nvPr/>
        </p:nvSpPr>
        <p:spPr>
          <a:xfrm>
            <a:off x="5715000" y="1644134"/>
            <a:ext cx="335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E (3, 5) and F (9, 9)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5715000" y="2286000"/>
            <a:ext cx="3352800" cy="71508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Start at point E, and add half of the rise &amp; run!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38800" y="3588603"/>
            <a:ext cx="3429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Coordinates of midpoint:</a:t>
            </a:r>
          </a:p>
          <a:p>
            <a:r>
              <a:rPr lang="en-US" sz="2400" dirty="0" smtClean="0"/>
              <a:t>= (x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+ </a:t>
            </a:r>
            <a:r>
              <a:rPr lang="en-US" dirty="0" smtClean="0">
                <a:solidFill>
                  <a:srgbClr val="0070C0"/>
                </a:solidFill>
              </a:rPr>
              <a:t>“½ run”</a:t>
            </a:r>
            <a:r>
              <a:rPr lang="en-US" sz="2400" dirty="0" smtClean="0"/>
              <a:t>,    y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+ </a:t>
            </a:r>
            <a:r>
              <a:rPr lang="en-US" dirty="0" smtClean="0">
                <a:solidFill>
                  <a:srgbClr val="0070C0"/>
                </a:solidFill>
              </a:rPr>
              <a:t>“½ rise”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= (x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+ 3,   y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+ 2)</a:t>
            </a:r>
          </a:p>
          <a:p>
            <a:r>
              <a:rPr lang="en-US" sz="2400" dirty="0" smtClean="0"/>
              <a:t>= (3 + 3,  5 + 2)</a:t>
            </a:r>
          </a:p>
          <a:p>
            <a:r>
              <a:rPr lang="en-US" sz="2400" dirty="0" smtClean="0"/>
              <a:t>= (6,  7)</a:t>
            </a:r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457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747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Formalize our investigation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Make a Formula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3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a Midpoint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458200" cy="4625609"/>
          </a:xfrm>
        </p:spPr>
        <p:txBody>
          <a:bodyPr/>
          <a:lstStyle/>
          <a:p>
            <a:r>
              <a:rPr lang="en-US" dirty="0" smtClean="0"/>
              <a:t>Without graphing, what formula can we use to calculate midpoint of a line?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38800" y="2514600"/>
            <a:ext cx="1181100" cy="562630"/>
          </a:xfrm>
          <a:prstGeom prst="flowChartOr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Look for patterns</a:t>
            </a:r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78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a Midpoint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82000" cy="4625609"/>
          </a:xfrm>
        </p:spPr>
        <p:txBody>
          <a:bodyPr/>
          <a:lstStyle/>
          <a:p>
            <a:r>
              <a:rPr lang="en-US" dirty="0" smtClean="0"/>
              <a:t>Without graphing, what formula can we use to calculate midpoint of a line?</a:t>
            </a:r>
          </a:p>
          <a:p>
            <a:pPr lvl="1"/>
            <a:r>
              <a:rPr lang="en-US" dirty="0" smtClean="0"/>
              <a:t>Vertically half-way (</a:t>
            </a:r>
            <a:r>
              <a:rPr lang="en-US" i="1" dirty="0" smtClean="0"/>
              <a:t>y</a:t>
            </a:r>
            <a:r>
              <a:rPr lang="en-US" dirty="0" smtClean="0"/>
              <a:t> values)</a:t>
            </a:r>
          </a:p>
          <a:p>
            <a:pPr lvl="1"/>
            <a:r>
              <a:rPr lang="en-US" dirty="0" smtClean="0"/>
              <a:t>Horizontally half-way (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/>
              <a:t>values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r>
              <a:rPr lang="en-US" dirty="0"/>
              <a:t>Half way between two </a:t>
            </a:r>
            <a:r>
              <a:rPr lang="en-US" dirty="0" smtClean="0"/>
              <a:t>values is </a:t>
            </a:r>
            <a:r>
              <a:rPr lang="en-US" dirty="0"/>
              <a:t>the mean (“average</a:t>
            </a:r>
            <a:r>
              <a:rPr lang="en-US" dirty="0" smtClean="0"/>
              <a:t>”)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69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457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2 </a:t>
            </a:r>
            <a:r>
              <a:rPr lang="en-US" dirty="0"/>
              <a:t>- Finding a Midpoint</a:t>
            </a:r>
          </a:p>
        </p:txBody>
      </p:sp>
      <p:sp>
        <p:nvSpPr>
          <p:cNvPr id="7" name="Rectangle 6"/>
          <p:cNvSpPr/>
          <p:nvPr/>
        </p:nvSpPr>
        <p:spPr>
          <a:xfrm>
            <a:off x="5715000" y="4038600"/>
            <a:ext cx="3352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Coordinates of midpoint:</a:t>
            </a:r>
          </a:p>
          <a:p>
            <a:r>
              <a:rPr lang="en-US" sz="2400" dirty="0" smtClean="0"/>
              <a:t>= (x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+ 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  y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+ y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          2              2</a:t>
            </a:r>
          </a:p>
          <a:p>
            <a:r>
              <a:rPr lang="en-US" sz="2400" dirty="0" smtClean="0"/>
              <a:t>= (3 + 9,  5 + 9)</a:t>
            </a:r>
          </a:p>
          <a:p>
            <a:r>
              <a:rPr lang="en-US" sz="2400" dirty="0" smtClean="0"/>
              <a:t>         2          2</a:t>
            </a:r>
          </a:p>
          <a:p>
            <a:r>
              <a:rPr lang="en-US" sz="2400" dirty="0" smtClean="0"/>
              <a:t>= (6,  7)</a:t>
            </a:r>
          </a:p>
        </p:txBody>
      </p:sp>
      <p:sp>
        <p:nvSpPr>
          <p:cNvPr id="9" name="Rectangle 8"/>
          <p:cNvSpPr/>
          <p:nvPr/>
        </p:nvSpPr>
        <p:spPr>
          <a:xfrm>
            <a:off x="5715000" y="1671935"/>
            <a:ext cx="335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E (3, 5) and F (9, 9)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867400" y="2251710"/>
            <a:ext cx="2971800" cy="163449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HINT:</a:t>
            </a:r>
          </a:p>
          <a:p>
            <a:r>
              <a:rPr lang="en-US" dirty="0" smtClean="0"/>
              <a:t>We know the midpoint must be halfway between the y-coordinates &amp; the x-coordinates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096000" y="4844142"/>
            <a:ext cx="762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130143" y="4844142"/>
            <a:ext cx="762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096000" y="5562600"/>
            <a:ext cx="533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901543" y="5562600"/>
            <a:ext cx="52795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304800" y="1524001"/>
            <a:ext cx="4800600" cy="609600"/>
          </a:xfr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118872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Another Way: Using a Formula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35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uses: Finding Medians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dirty="0" smtClean="0"/>
              <a:t>Definition</a:t>
            </a:r>
          </a:p>
          <a:p>
            <a:r>
              <a:rPr lang="en-US" dirty="0" smtClean="0"/>
              <a:t>Median:  Line Segment joining a vertex of a triangle to the midpoint of the opposite side</a:t>
            </a:r>
          </a:p>
          <a:p>
            <a:endParaRPr lang="en-US" dirty="0"/>
          </a:p>
          <a:p>
            <a:pPr marL="118872" indent="0">
              <a:buNone/>
            </a:pPr>
            <a:r>
              <a:rPr lang="en-US" b="1" dirty="0" smtClean="0"/>
              <a:t>Example 3: </a:t>
            </a:r>
          </a:p>
          <a:p>
            <a:r>
              <a:rPr lang="en-US" dirty="0" smtClean="0"/>
              <a:t>Determine the equation for the median from vertex C for the triangle with vertices C (5, 2), A (-3, 3), and B(2, -5).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2776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3 - Finding a Median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867400" y="4724400"/>
            <a:ext cx="2971800" cy="163449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600"/>
                </a:solidFill>
              </a:rPr>
              <a:t>Remember:</a:t>
            </a:r>
          </a:p>
          <a:p>
            <a:r>
              <a:rPr lang="en-US" dirty="0" smtClean="0"/>
              <a:t>A median is a line segment joining a vertex of a triangle to the midpoint of the opposite side</a:t>
            </a:r>
          </a:p>
        </p:txBody>
      </p:sp>
      <p:sp>
        <p:nvSpPr>
          <p:cNvPr id="3" name="Rectangle 2"/>
          <p:cNvSpPr/>
          <p:nvPr/>
        </p:nvSpPr>
        <p:spPr>
          <a:xfrm>
            <a:off x="5867400" y="1720334"/>
            <a:ext cx="30379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C (5, 2)     A (-3, 3)      B(2, -5)</a:t>
            </a:r>
            <a:endParaRPr lang="en-US" sz="2000" dirty="0"/>
          </a:p>
        </p:txBody>
      </p:sp>
      <p:pic>
        <p:nvPicPr>
          <p:cNvPr id="1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457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051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029200" y="3094970"/>
            <a:ext cx="1066800" cy="562630"/>
          </a:xfrm>
          <a:prstGeom prst="flowChartOr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Work Backwards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3 - Finding a Median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86400" y="2362200"/>
            <a:ext cx="3418948" cy="4072038"/>
          </a:xfrm>
        </p:spPr>
        <p:txBody>
          <a:bodyPr>
            <a:normAutofit fontScale="70000" lnSpcReduction="20000"/>
          </a:bodyPr>
          <a:lstStyle/>
          <a:p>
            <a:pPr marL="118872" indent="0">
              <a:buNone/>
            </a:pPr>
            <a:r>
              <a:rPr lang="en-US" b="1" dirty="0"/>
              <a:t>What is required</a:t>
            </a:r>
            <a:r>
              <a:rPr lang="en-US" b="1" dirty="0" smtClean="0"/>
              <a:t>?</a:t>
            </a:r>
            <a:endParaRPr lang="en-US" b="1" dirty="0"/>
          </a:p>
          <a:p>
            <a:r>
              <a:rPr lang="en-US" dirty="0"/>
              <a:t>Find the equation of the </a:t>
            </a:r>
            <a:r>
              <a:rPr lang="en-US" dirty="0" smtClean="0"/>
              <a:t>median</a:t>
            </a:r>
            <a:endParaRPr lang="en-US" dirty="0"/>
          </a:p>
          <a:p>
            <a:pPr marL="118872" indent="0">
              <a:buNone/>
            </a:pPr>
            <a:endParaRPr lang="en-US" dirty="0" smtClean="0"/>
          </a:p>
          <a:p>
            <a:pPr marL="118872" indent="0">
              <a:buNone/>
            </a:pPr>
            <a:r>
              <a:rPr lang="en-US" b="1" dirty="0" smtClean="0"/>
              <a:t>How?</a:t>
            </a:r>
            <a:endParaRPr lang="en-US" b="1" dirty="0"/>
          </a:p>
          <a:p>
            <a:pPr marL="633222" indent="-514350">
              <a:buClr>
                <a:srgbClr val="00B050"/>
              </a:buClr>
              <a:buFont typeface="+mj-lt"/>
              <a:buAutoNum type="arabicPeriod"/>
            </a:pPr>
            <a:r>
              <a:rPr lang="en-US" dirty="0">
                <a:solidFill>
                  <a:srgbClr val="00B050"/>
                </a:solidFill>
              </a:rPr>
              <a:t>Find </a:t>
            </a:r>
            <a:r>
              <a:rPr lang="en-US" dirty="0" smtClean="0">
                <a:solidFill>
                  <a:srgbClr val="00B050"/>
                </a:solidFill>
              </a:rPr>
              <a:t>midpoint, M of </a:t>
            </a:r>
            <a:r>
              <a:rPr lang="en-US" dirty="0">
                <a:solidFill>
                  <a:srgbClr val="00B050"/>
                </a:solidFill>
              </a:rPr>
              <a:t>line </a:t>
            </a:r>
            <a:r>
              <a:rPr lang="en-US" dirty="0" smtClean="0">
                <a:solidFill>
                  <a:srgbClr val="00B050"/>
                </a:solidFill>
              </a:rPr>
              <a:t>AB.</a:t>
            </a:r>
          </a:p>
          <a:p>
            <a:pPr marL="633222" indent="-514350">
              <a:buClr>
                <a:srgbClr val="00B050"/>
              </a:buClr>
              <a:buFont typeface="+mj-lt"/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Then create line CM</a:t>
            </a:r>
          </a:p>
          <a:p>
            <a:endParaRPr lang="en-US" dirty="0"/>
          </a:p>
          <a:p>
            <a:pPr marL="118872" indent="0">
              <a:buNone/>
            </a:pPr>
            <a:r>
              <a:rPr lang="en-US" b="1" dirty="0" smtClean="0"/>
              <a:t>How?</a:t>
            </a:r>
          </a:p>
          <a:p>
            <a:r>
              <a:rPr lang="en-US" dirty="0" smtClean="0"/>
              <a:t>Use the earlier formula to find the midpoint of AB.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867400" y="1720334"/>
            <a:ext cx="30379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C (5, 2)     A (-3, 3)      B(2, -5)</a:t>
            </a:r>
            <a:endParaRPr lang="en-US" sz="2000" dirty="0"/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457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013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3 - Finding a Median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715000" y="2362200"/>
            <a:ext cx="3429000" cy="4072038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1.  Find coordinates of M:</a:t>
            </a:r>
          </a:p>
          <a:p>
            <a:pPr marL="118872" indent="0">
              <a:buNone/>
            </a:pPr>
            <a:r>
              <a:rPr lang="en-US" sz="2400" dirty="0" smtClean="0"/>
              <a:t>= </a:t>
            </a:r>
            <a:r>
              <a:rPr lang="en-US" sz="2400" dirty="0"/>
              <a:t>(x</a:t>
            </a:r>
            <a:r>
              <a:rPr lang="en-US" sz="2400" baseline="-25000" dirty="0"/>
              <a:t>1</a:t>
            </a:r>
            <a:r>
              <a:rPr lang="en-US" sz="2400" dirty="0"/>
              <a:t> + x</a:t>
            </a:r>
            <a:r>
              <a:rPr lang="en-US" sz="2400" baseline="-25000" dirty="0"/>
              <a:t>2</a:t>
            </a:r>
            <a:r>
              <a:rPr lang="en-US" sz="2400" dirty="0"/>
              <a:t>,   y</a:t>
            </a:r>
            <a:r>
              <a:rPr lang="en-US" sz="2400" baseline="-25000" dirty="0"/>
              <a:t>1</a:t>
            </a:r>
            <a:r>
              <a:rPr lang="en-US" sz="2400" dirty="0"/>
              <a:t> + y</a:t>
            </a:r>
            <a:r>
              <a:rPr lang="en-US" sz="2400" baseline="-25000" dirty="0"/>
              <a:t>2</a:t>
            </a:r>
            <a:r>
              <a:rPr lang="en-US" sz="2400" dirty="0"/>
              <a:t>)</a:t>
            </a:r>
          </a:p>
          <a:p>
            <a:pPr marL="118872" indent="0">
              <a:buNone/>
            </a:pPr>
            <a:r>
              <a:rPr lang="en-US" sz="2400" dirty="0"/>
              <a:t>          2              </a:t>
            </a:r>
            <a:r>
              <a:rPr lang="en-US" sz="2400" dirty="0" smtClean="0"/>
              <a:t>2</a:t>
            </a:r>
          </a:p>
          <a:p>
            <a:pPr marL="118872" indent="0">
              <a:buNone/>
            </a:pPr>
            <a:r>
              <a:rPr lang="en-US" sz="2400" dirty="0" smtClean="0"/>
              <a:t>= (-3 + 2,   3 + </a:t>
            </a:r>
            <a:r>
              <a:rPr lang="en-US" sz="2000" dirty="0" smtClean="0"/>
              <a:t>(</a:t>
            </a:r>
            <a:r>
              <a:rPr lang="en-US" sz="2400" dirty="0" smtClean="0"/>
              <a:t>-5</a:t>
            </a:r>
            <a:r>
              <a:rPr lang="en-US" sz="2000" dirty="0" smtClean="0"/>
              <a:t>)</a:t>
            </a:r>
            <a:r>
              <a:rPr lang="en-US" sz="2400" dirty="0" smtClean="0"/>
              <a:t> )</a:t>
            </a:r>
          </a:p>
          <a:p>
            <a:pPr marL="118872" indent="0">
              <a:buNone/>
            </a:pPr>
            <a:r>
              <a:rPr lang="en-US" sz="2400" dirty="0" smtClean="0"/>
              <a:t>          2              2</a:t>
            </a:r>
          </a:p>
          <a:p>
            <a:pPr marL="118872" indent="0">
              <a:buNone/>
            </a:pPr>
            <a:endParaRPr lang="en-US" sz="2400" dirty="0"/>
          </a:p>
          <a:p>
            <a:pPr marL="118872" indent="0">
              <a:buNone/>
            </a:pPr>
            <a:r>
              <a:rPr lang="en-US" sz="2400" dirty="0" smtClean="0"/>
              <a:t>= ( -1 ,   -2 )</a:t>
            </a:r>
          </a:p>
          <a:p>
            <a:pPr marL="118872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2       2</a:t>
            </a:r>
          </a:p>
          <a:p>
            <a:pPr marL="118872" indent="0">
              <a:buNone/>
            </a:pPr>
            <a:endParaRPr lang="en-US" sz="2400" dirty="0"/>
          </a:p>
          <a:p>
            <a:pPr marL="118872" indent="0">
              <a:buNone/>
            </a:pPr>
            <a:r>
              <a:rPr lang="en-US" sz="2400" dirty="0" smtClean="0"/>
              <a:t>= (-½ , -1)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5867400" y="1720334"/>
            <a:ext cx="30379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C (5, 2)     A (-3, 3)      B(2, -5)</a:t>
            </a:r>
            <a:endParaRPr lang="en-US" sz="2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172200" y="3200400"/>
            <a:ext cx="762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239000" y="3222171"/>
            <a:ext cx="762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172200" y="3907971"/>
            <a:ext cx="685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30976" y="3907971"/>
            <a:ext cx="762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210300" y="5029200"/>
            <a:ext cx="304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787243" y="5029200"/>
            <a:ext cx="304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457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0489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point </a:t>
            </a:r>
            <a:r>
              <a:rPr lang="en-US" dirty="0"/>
              <a:t>that divides a line segment into two equal line segments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 cuts a line in half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338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3 - Finding a Median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0" y="2057400"/>
            <a:ext cx="3810000" cy="4876800"/>
          </a:xfrm>
        </p:spPr>
        <p:txBody>
          <a:bodyPr>
            <a:normAutofit fontScale="92500" lnSpcReduction="10000"/>
          </a:bodyPr>
          <a:lstStyle/>
          <a:p>
            <a:pPr marL="118872" indent="0"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2</a:t>
            </a:r>
            <a:r>
              <a:rPr lang="en-US" sz="1800" dirty="0" smtClean="0">
                <a:solidFill>
                  <a:srgbClr val="00B050"/>
                </a:solidFill>
              </a:rPr>
              <a:t>a</a:t>
            </a:r>
            <a:r>
              <a:rPr lang="en-US" sz="2400" dirty="0" smtClean="0">
                <a:solidFill>
                  <a:srgbClr val="00B050"/>
                </a:solidFill>
              </a:rPr>
              <a:t>.   Find slope of CM</a:t>
            </a:r>
          </a:p>
          <a:p>
            <a:pPr marL="118872" indent="0">
              <a:buNone/>
            </a:pPr>
            <a:r>
              <a:rPr lang="en-US" sz="2400" dirty="0" smtClean="0"/>
              <a:t>m =  rise</a:t>
            </a:r>
          </a:p>
          <a:p>
            <a:pPr marL="118872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run</a:t>
            </a:r>
          </a:p>
          <a:p>
            <a:pPr marL="118872" indent="0">
              <a:buNone/>
            </a:pPr>
            <a:r>
              <a:rPr lang="en-US" sz="2400" dirty="0" smtClean="0"/>
              <a:t>     = y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– y</a:t>
            </a:r>
            <a:r>
              <a:rPr lang="en-US" sz="2400" baseline="-25000" dirty="0" smtClean="0"/>
              <a:t>1</a:t>
            </a:r>
          </a:p>
          <a:p>
            <a:pPr marL="118872" indent="0">
              <a:buNone/>
            </a:pPr>
            <a:r>
              <a:rPr lang="en-US" sz="2400" dirty="0" smtClean="0"/>
              <a:t>         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– x</a:t>
            </a:r>
            <a:r>
              <a:rPr lang="en-US" sz="2400" baseline="-25000" dirty="0" smtClean="0"/>
              <a:t>1</a:t>
            </a:r>
          </a:p>
          <a:p>
            <a:pPr marL="118872" indent="0">
              <a:buNone/>
            </a:pPr>
            <a:endParaRPr lang="en-US" sz="1600" dirty="0"/>
          </a:p>
          <a:p>
            <a:pPr marL="118872" indent="0">
              <a:buNone/>
            </a:pPr>
            <a:r>
              <a:rPr lang="en-US" sz="2400" dirty="0" smtClean="0"/>
              <a:t>     =  2 – (-1)</a:t>
            </a:r>
          </a:p>
          <a:p>
            <a:pPr marL="118872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5 – (-½)</a:t>
            </a:r>
          </a:p>
          <a:p>
            <a:pPr marL="118872" indent="0">
              <a:buNone/>
            </a:pPr>
            <a:endParaRPr lang="en-US" sz="1000" dirty="0"/>
          </a:p>
          <a:p>
            <a:pPr marL="118872" indent="0">
              <a:buNone/>
            </a:pPr>
            <a:r>
              <a:rPr lang="en-US" sz="2400" dirty="0" smtClean="0"/>
              <a:t>     =   3</a:t>
            </a:r>
          </a:p>
          <a:p>
            <a:pPr marL="118872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</a:t>
            </a:r>
            <a:r>
              <a:rPr lang="en-US" sz="2400" baseline="30000" dirty="0" smtClean="0"/>
              <a:t>5</a:t>
            </a:r>
            <a:r>
              <a:rPr lang="en-US" sz="2400" dirty="0" smtClean="0"/>
              <a:t>/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</a:p>
          <a:p>
            <a:pPr marL="118872" indent="0">
              <a:buNone/>
            </a:pPr>
            <a:endParaRPr lang="en-US" sz="1100" dirty="0" smtClean="0"/>
          </a:p>
          <a:p>
            <a:pPr marL="118872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=  3  ÷ </a:t>
            </a:r>
            <a:r>
              <a:rPr lang="en-US" sz="2400" baseline="30000" dirty="0" smtClean="0"/>
              <a:t>5</a:t>
            </a:r>
            <a:r>
              <a:rPr lang="en-US" sz="2400" dirty="0" smtClean="0"/>
              <a:t>/</a:t>
            </a:r>
            <a:r>
              <a:rPr lang="en-US" sz="2400" baseline="-25000" dirty="0" smtClean="0"/>
              <a:t>2</a:t>
            </a:r>
          </a:p>
          <a:p>
            <a:pPr marL="118872" indent="0">
              <a:buNone/>
            </a:pPr>
            <a:r>
              <a:rPr lang="en-US" sz="1300" baseline="-25000" dirty="0" smtClean="0"/>
              <a:t>   </a:t>
            </a:r>
          </a:p>
          <a:p>
            <a:pPr marL="118872" indent="0">
              <a:buNone/>
            </a:pPr>
            <a:r>
              <a:rPr lang="en-US" sz="2400" dirty="0" smtClean="0"/>
              <a:t>     =  3  x 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/</a:t>
            </a:r>
            <a:r>
              <a:rPr lang="en-US" sz="2400" baseline="-25000" dirty="0" smtClean="0"/>
              <a:t>5</a:t>
            </a:r>
          </a:p>
          <a:p>
            <a:pPr marL="118872" indent="0">
              <a:buNone/>
            </a:pPr>
            <a:endParaRPr lang="en-US" sz="1300" dirty="0" smtClean="0"/>
          </a:p>
          <a:p>
            <a:pPr marL="118872" indent="0">
              <a:buNone/>
            </a:pPr>
            <a:r>
              <a:rPr lang="en-US" sz="2400" dirty="0" smtClean="0"/>
              <a:t>     =   </a:t>
            </a:r>
            <a:r>
              <a:rPr lang="en-US" sz="2400" baseline="30000" dirty="0" smtClean="0"/>
              <a:t>6</a:t>
            </a:r>
            <a:r>
              <a:rPr lang="en-US" sz="2400" dirty="0" smtClean="0"/>
              <a:t>/</a:t>
            </a:r>
            <a:r>
              <a:rPr lang="en-US" sz="2400" baseline="-25000" dirty="0" smtClean="0"/>
              <a:t>11</a:t>
            </a:r>
            <a:endParaRPr lang="en-US" sz="2400" baseline="-25000" dirty="0"/>
          </a:p>
        </p:txBody>
      </p:sp>
      <p:sp>
        <p:nvSpPr>
          <p:cNvPr id="3" name="Rectangle 2"/>
          <p:cNvSpPr/>
          <p:nvPr/>
        </p:nvSpPr>
        <p:spPr>
          <a:xfrm>
            <a:off x="5138838" y="1524000"/>
            <a:ext cx="40051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C(5, 2)    A(-3, 3)    B(2, -5)    M(-½ , -1)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974316" y="2743200"/>
            <a:ext cx="56061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845629" y="3352800"/>
            <a:ext cx="90351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953125" y="4169619"/>
            <a:ext cx="9388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981700" y="4876800"/>
            <a:ext cx="3429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Callout 17"/>
          <p:cNvSpPr/>
          <p:nvPr/>
        </p:nvSpPr>
        <p:spPr>
          <a:xfrm>
            <a:off x="7010400" y="4986438"/>
            <a:ext cx="1905000" cy="1447800"/>
          </a:xfrm>
          <a:prstGeom prst="wedgeEllipseCallout">
            <a:avLst>
              <a:gd name="adj1" fmla="val -59690"/>
              <a:gd name="adj2" fmla="val 44455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How could we check this on the graph?</a:t>
            </a:r>
            <a:endParaRPr lang="en-US" dirty="0"/>
          </a:p>
        </p:txBody>
      </p:sp>
      <p:pic>
        <p:nvPicPr>
          <p:cNvPr id="1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457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669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3 - Finding a Median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0" y="2057400"/>
            <a:ext cx="3810000" cy="48768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2</a:t>
            </a:r>
            <a:r>
              <a:rPr lang="en-US" sz="1800" dirty="0" smtClean="0">
                <a:solidFill>
                  <a:srgbClr val="00B050"/>
                </a:solidFill>
              </a:rPr>
              <a:t>b</a:t>
            </a:r>
            <a:r>
              <a:rPr lang="en-US" sz="2400" dirty="0" smtClean="0">
                <a:solidFill>
                  <a:srgbClr val="00B050"/>
                </a:solidFill>
              </a:rPr>
              <a:t>.   Find y-intercept</a:t>
            </a:r>
          </a:p>
          <a:p>
            <a:pPr marL="118872" indent="0">
              <a:buNone/>
            </a:pPr>
            <a:r>
              <a:rPr lang="en-US" sz="2400" i="1" dirty="0" smtClean="0"/>
              <a:t>y</a:t>
            </a:r>
            <a:r>
              <a:rPr lang="en-US" sz="2400" dirty="0" smtClean="0"/>
              <a:t> = </a:t>
            </a:r>
            <a:r>
              <a:rPr lang="en-US" sz="2400" i="1" dirty="0" smtClean="0"/>
              <a:t>mx</a:t>
            </a:r>
            <a:r>
              <a:rPr lang="en-US" sz="2400" dirty="0" smtClean="0"/>
              <a:t> + </a:t>
            </a:r>
            <a:r>
              <a:rPr lang="en-US" sz="2400" i="1" dirty="0" smtClean="0"/>
              <a:t>b</a:t>
            </a:r>
            <a:endParaRPr lang="en-US" sz="2400" dirty="0" smtClean="0"/>
          </a:p>
          <a:p>
            <a:pPr marL="118872" indent="0">
              <a:buNone/>
            </a:pPr>
            <a:endParaRPr lang="en-US" sz="2400" dirty="0" smtClean="0">
              <a:solidFill>
                <a:srgbClr val="00B050"/>
              </a:solidFill>
            </a:endParaRPr>
          </a:p>
          <a:p>
            <a:pPr marL="118872" indent="0"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Sub in m and a point (C looks easier) to find b</a:t>
            </a:r>
          </a:p>
          <a:p>
            <a:pPr marL="118872" indent="0">
              <a:buNone/>
            </a:pPr>
            <a:r>
              <a:rPr lang="en-US" sz="2400" i="1" dirty="0"/>
              <a:t>y</a:t>
            </a:r>
            <a:r>
              <a:rPr lang="en-US" sz="2400" dirty="0"/>
              <a:t> = </a:t>
            </a:r>
            <a:r>
              <a:rPr lang="en-US" sz="2400" i="1" dirty="0"/>
              <a:t>mx</a:t>
            </a:r>
            <a:r>
              <a:rPr lang="en-US" sz="2400" dirty="0"/>
              <a:t> + </a:t>
            </a:r>
            <a:r>
              <a:rPr lang="en-US" sz="2400" i="1" dirty="0" smtClean="0"/>
              <a:t>b</a:t>
            </a:r>
            <a:endParaRPr lang="en-US" sz="800" i="1" dirty="0" smtClean="0"/>
          </a:p>
          <a:p>
            <a:pPr marL="118872" indent="0">
              <a:buNone/>
            </a:pPr>
            <a:endParaRPr lang="en-US" sz="800" dirty="0"/>
          </a:p>
          <a:p>
            <a:pPr marL="118872" indent="0">
              <a:buNone/>
            </a:pPr>
            <a:r>
              <a:rPr lang="en-US" sz="2400" dirty="0" smtClean="0"/>
              <a:t>2 = </a:t>
            </a:r>
            <a:r>
              <a:rPr lang="en-US" sz="2400" baseline="30000" dirty="0"/>
              <a:t>6</a:t>
            </a:r>
            <a:r>
              <a:rPr lang="en-US" sz="2400" dirty="0"/>
              <a:t>/</a:t>
            </a:r>
            <a:r>
              <a:rPr lang="en-US" sz="2400" baseline="-25000" dirty="0"/>
              <a:t>11</a:t>
            </a:r>
            <a:r>
              <a:rPr lang="en-US" sz="2400" dirty="0" smtClean="0"/>
              <a:t>(5) + </a:t>
            </a:r>
            <a:r>
              <a:rPr lang="en-US" sz="2400" i="1" dirty="0" smtClean="0"/>
              <a:t>b</a:t>
            </a:r>
            <a:endParaRPr lang="en-US" sz="2400" dirty="0" smtClean="0"/>
          </a:p>
          <a:p>
            <a:pPr marL="118872" indent="0">
              <a:buNone/>
            </a:pPr>
            <a:endParaRPr lang="en-US" sz="800" dirty="0"/>
          </a:p>
          <a:p>
            <a:pPr marL="118872" indent="0">
              <a:buNone/>
            </a:pPr>
            <a:r>
              <a:rPr lang="en-US" sz="2400" i="1" dirty="0" smtClean="0"/>
              <a:t>2 </a:t>
            </a:r>
            <a:r>
              <a:rPr lang="en-US" sz="2400" dirty="0" smtClean="0"/>
              <a:t>= </a:t>
            </a:r>
            <a:r>
              <a:rPr lang="en-US" sz="2400" baseline="30000" dirty="0" smtClean="0"/>
              <a:t>30</a:t>
            </a:r>
            <a:r>
              <a:rPr lang="en-US" sz="2400" dirty="0" smtClean="0"/>
              <a:t>/</a:t>
            </a:r>
            <a:r>
              <a:rPr lang="en-US" sz="2400" baseline="-25000" dirty="0" smtClean="0"/>
              <a:t>11</a:t>
            </a:r>
            <a:r>
              <a:rPr lang="en-US" sz="2400" dirty="0" smtClean="0"/>
              <a:t> + </a:t>
            </a:r>
            <a:r>
              <a:rPr lang="en-US" sz="2400" i="1" dirty="0" smtClean="0"/>
              <a:t>b</a:t>
            </a:r>
            <a:endParaRPr lang="en-US" sz="2400" dirty="0" smtClean="0"/>
          </a:p>
          <a:p>
            <a:pPr marL="118872" indent="0">
              <a:buNone/>
            </a:pPr>
            <a:endParaRPr lang="en-US" sz="800" i="1" dirty="0" smtClean="0"/>
          </a:p>
          <a:p>
            <a:pPr marL="118872" indent="0">
              <a:buNone/>
            </a:pPr>
            <a:r>
              <a:rPr lang="en-US" sz="2400" baseline="30000" dirty="0" smtClean="0"/>
              <a:t>22</a:t>
            </a:r>
            <a:r>
              <a:rPr lang="en-US" sz="2400" dirty="0" smtClean="0"/>
              <a:t>/</a:t>
            </a:r>
            <a:r>
              <a:rPr lang="en-US" sz="2400" baseline="-25000" dirty="0" smtClean="0"/>
              <a:t>11</a:t>
            </a:r>
            <a:r>
              <a:rPr lang="en-US" sz="2400" i="1" dirty="0" smtClean="0"/>
              <a:t> </a:t>
            </a:r>
            <a:r>
              <a:rPr lang="en-US" sz="2400" dirty="0"/>
              <a:t>= </a:t>
            </a:r>
            <a:r>
              <a:rPr lang="en-US" sz="2400" baseline="30000" dirty="0"/>
              <a:t>30</a:t>
            </a:r>
            <a:r>
              <a:rPr lang="en-US" sz="2400" dirty="0"/>
              <a:t>/</a:t>
            </a:r>
            <a:r>
              <a:rPr lang="en-US" sz="2400" baseline="-25000" dirty="0"/>
              <a:t>11</a:t>
            </a:r>
            <a:r>
              <a:rPr lang="en-US" sz="2400" dirty="0"/>
              <a:t> + </a:t>
            </a:r>
            <a:r>
              <a:rPr lang="en-US" sz="2400" i="1" dirty="0"/>
              <a:t>b</a:t>
            </a:r>
            <a:endParaRPr lang="en-US" sz="2400" dirty="0"/>
          </a:p>
          <a:p>
            <a:pPr marL="118872" indent="0">
              <a:buNone/>
            </a:pPr>
            <a:endParaRPr lang="en-US" sz="800" i="1" dirty="0"/>
          </a:p>
          <a:p>
            <a:pPr marL="118872" indent="0">
              <a:buNone/>
            </a:pPr>
            <a:r>
              <a:rPr lang="en-US" sz="2400" baseline="30000" dirty="0"/>
              <a:t>22</a:t>
            </a:r>
            <a:r>
              <a:rPr lang="en-US" sz="2400" dirty="0"/>
              <a:t>/</a:t>
            </a:r>
            <a:r>
              <a:rPr lang="en-US" sz="2400" baseline="-25000" dirty="0"/>
              <a:t>11</a:t>
            </a:r>
            <a:r>
              <a:rPr lang="en-US" sz="2400" i="1" dirty="0"/>
              <a:t> </a:t>
            </a:r>
            <a:r>
              <a:rPr lang="en-US" sz="2400" dirty="0" smtClean="0"/>
              <a:t>- </a:t>
            </a:r>
            <a:r>
              <a:rPr lang="en-US" sz="2400" baseline="30000" dirty="0"/>
              <a:t>30</a:t>
            </a:r>
            <a:r>
              <a:rPr lang="en-US" sz="2400" dirty="0"/>
              <a:t>/</a:t>
            </a:r>
            <a:r>
              <a:rPr lang="en-US" sz="2400" baseline="-25000" dirty="0"/>
              <a:t>11</a:t>
            </a:r>
            <a:r>
              <a:rPr lang="en-US" sz="2400" dirty="0"/>
              <a:t> </a:t>
            </a:r>
            <a:r>
              <a:rPr lang="en-US" sz="2400" dirty="0" smtClean="0"/>
              <a:t>= </a:t>
            </a:r>
            <a:r>
              <a:rPr lang="en-US" sz="2400" i="1" dirty="0"/>
              <a:t>b</a:t>
            </a:r>
            <a:endParaRPr lang="en-US" sz="2400" dirty="0"/>
          </a:p>
          <a:p>
            <a:pPr marL="118872" indent="0">
              <a:buNone/>
            </a:pPr>
            <a:endParaRPr lang="en-US" sz="800" i="1" dirty="0" smtClean="0"/>
          </a:p>
          <a:p>
            <a:pPr marL="118872" indent="0">
              <a:buNone/>
            </a:pPr>
            <a:r>
              <a:rPr lang="en-US" sz="2400" baseline="30000" dirty="0" smtClean="0"/>
              <a:t>-8</a:t>
            </a:r>
            <a:r>
              <a:rPr lang="en-US" sz="2400" dirty="0" smtClean="0"/>
              <a:t>/</a:t>
            </a:r>
            <a:r>
              <a:rPr lang="en-US" sz="2400" baseline="-25000" dirty="0" smtClean="0"/>
              <a:t>11</a:t>
            </a:r>
            <a:r>
              <a:rPr lang="en-US" sz="2400" dirty="0" smtClean="0"/>
              <a:t> </a:t>
            </a:r>
            <a:r>
              <a:rPr lang="en-US" sz="2400" dirty="0"/>
              <a:t>= </a:t>
            </a:r>
            <a:r>
              <a:rPr lang="en-US" sz="2400" i="1" dirty="0"/>
              <a:t>b</a:t>
            </a:r>
            <a:endParaRPr lang="en-US" sz="2400" dirty="0"/>
          </a:p>
          <a:p>
            <a:pPr marL="118872" indent="0">
              <a:buNone/>
            </a:pPr>
            <a:endParaRPr lang="en-US" sz="2400" i="1" dirty="0"/>
          </a:p>
        </p:txBody>
      </p:sp>
      <p:sp>
        <p:nvSpPr>
          <p:cNvPr id="3" name="Rectangle 2"/>
          <p:cNvSpPr/>
          <p:nvPr/>
        </p:nvSpPr>
        <p:spPr>
          <a:xfrm>
            <a:off x="5138838" y="1524000"/>
            <a:ext cx="40051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C(5, 2)         M(-½ , -1)       </a:t>
            </a:r>
            <a:r>
              <a:rPr lang="en-US" sz="2000" i="1" dirty="0" smtClean="0"/>
              <a:t>m</a:t>
            </a:r>
            <a:r>
              <a:rPr lang="en-US" sz="2000" dirty="0" smtClean="0"/>
              <a:t> = </a:t>
            </a:r>
            <a:r>
              <a:rPr lang="en-US" sz="2000" baseline="30000" dirty="0" smtClean="0"/>
              <a:t>6</a:t>
            </a:r>
            <a:r>
              <a:rPr lang="en-US" sz="2000" dirty="0" smtClean="0"/>
              <a:t>/</a:t>
            </a:r>
            <a:r>
              <a:rPr lang="en-US" sz="2000" baseline="-25000" dirty="0" smtClean="0"/>
              <a:t>11</a:t>
            </a:r>
          </a:p>
        </p:txBody>
      </p: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457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509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/>
              <a:t>3 - Finding a Median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0" y="2057400"/>
            <a:ext cx="3810000" cy="48768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2</a:t>
            </a:r>
            <a:r>
              <a:rPr lang="en-US" sz="1800" dirty="0" smtClean="0">
                <a:solidFill>
                  <a:srgbClr val="00B050"/>
                </a:solidFill>
              </a:rPr>
              <a:t>c</a:t>
            </a:r>
            <a:r>
              <a:rPr lang="en-US" sz="2400" dirty="0" smtClean="0">
                <a:solidFill>
                  <a:srgbClr val="00B050"/>
                </a:solidFill>
              </a:rPr>
              <a:t>.   Find equation of the median</a:t>
            </a:r>
          </a:p>
          <a:p>
            <a:pPr marL="118872" indent="0">
              <a:buNone/>
            </a:pPr>
            <a:endParaRPr lang="en-US" sz="2400" dirty="0" smtClean="0">
              <a:solidFill>
                <a:srgbClr val="00B050"/>
              </a:solidFill>
            </a:endParaRPr>
          </a:p>
          <a:p>
            <a:pPr marL="118872" indent="0"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Sub </a:t>
            </a:r>
            <a:r>
              <a:rPr lang="en-US" sz="2000" i="1" dirty="0" smtClean="0">
                <a:solidFill>
                  <a:srgbClr val="00B050"/>
                </a:solidFill>
              </a:rPr>
              <a:t>m</a:t>
            </a:r>
            <a:r>
              <a:rPr lang="en-US" sz="2000" dirty="0" smtClean="0">
                <a:solidFill>
                  <a:srgbClr val="00B050"/>
                </a:solidFill>
              </a:rPr>
              <a:t> and </a:t>
            </a:r>
            <a:r>
              <a:rPr lang="en-US" sz="2000" i="1" dirty="0" smtClean="0">
                <a:solidFill>
                  <a:srgbClr val="00B050"/>
                </a:solidFill>
              </a:rPr>
              <a:t>b</a:t>
            </a:r>
            <a:r>
              <a:rPr lang="en-US" sz="2000" dirty="0" smtClean="0">
                <a:solidFill>
                  <a:srgbClr val="00B050"/>
                </a:solidFill>
              </a:rPr>
              <a:t> into </a:t>
            </a:r>
            <a:r>
              <a:rPr lang="en-US" sz="2000" i="1" dirty="0" smtClean="0">
                <a:solidFill>
                  <a:srgbClr val="00B050"/>
                </a:solidFill>
              </a:rPr>
              <a:t>y</a:t>
            </a:r>
            <a:r>
              <a:rPr lang="en-US" sz="2000" dirty="0" smtClean="0">
                <a:solidFill>
                  <a:srgbClr val="00B050"/>
                </a:solidFill>
              </a:rPr>
              <a:t> = </a:t>
            </a:r>
            <a:r>
              <a:rPr lang="en-US" sz="2000" i="1" dirty="0" smtClean="0">
                <a:solidFill>
                  <a:srgbClr val="00B050"/>
                </a:solidFill>
              </a:rPr>
              <a:t>mx </a:t>
            </a:r>
            <a:r>
              <a:rPr lang="en-US" sz="2000" dirty="0" smtClean="0">
                <a:solidFill>
                  <a:srgbClr val="00B050"/>
                </a:solidFill>
              </a:rPr>
              <a:t>+ </a:t>
            </a:r>
            <a:r>
              <a:rPr lang="en-US" sz="2000" i="1" dirty="0" smtClean="0">
                <a:solidFill>
                  <a:srgbClr val="00B050"/>
                </a:solidFill>
              </a:rPr>
              <a:t>b</a:t>
            </a:r>
          </a:p>
          <a:p>
            <a:pPr marL="118872" indent="0">
              <a:buNone/>
            </a:pPr>
            <a:endParaRPr lang="en-US" sz="2000" i="1" dirty="0" smtClean="0">
              <a:solidFill>
                <a:srgbClr val="00B050"/>
              </a:solidFill>
            </a:endParaRPr>
          </a:p>
          <a:p>
            <a:pPr marL="118872" indent="0">
              <a:buNone/>
            </a:pPr>
            <a:r>
              <a:rPr lang="en-US" sz="2400" i="1" dirty="0"/>
              <a:t>y</a:t>
            </a:r>
            <a:r>
              <a:rPr lang="en-US" sz="2400" dirty="0"/>
              <a:t> = </a:t>
            </a:r>
            <a:r>
              <a:rPr lang="en-US" sz="2400" i="1" dirty="0"/>
              <a:t>mx</a:t>
            </a:r>
            <a:r>
              <a:rPr lang="en-US" sz="2400" dirty="0"/>
              <a:t> + </a:t>
            </a:r>
            <a:r>
              <a:rPr lang="en-US" sz="2400" i="1" dirty="0" smtClean="0"/>
              <a:t>b</a:t>
            </a:r>
          </a:p>
          <a:p>
            <a:pPr marL="118872" indent="0">
              <a:buNone/>
            </a:pPr>
            <a:endParaRPr lang="en-US" sz="800" i="1" dirty="0" smtClean="0"/>
          </a:p>
          <a:p>
            <a:pPr marL="118872" indent="0">
              <a:buNone/>
            </a:pPr>
            <a:endParaRPr lang="en-US" sz="800" dirty="0"/>
          </a:p>
          <a:p>
            <a:pPr marL="118872" indent="0">
              <a:buNone/>
            </a:pPr>
            <a:r>
              <a:rPr lang="en-US" sz="2400" i="1" dirty="0" smtClean="0"/>
              <a:t>y</a:t>
            </a:r>
            <a:r>
              <a:rPr lang="en-US" sz="2400" dirty="0" smtClean="0"/>
              <a:t> = </a:t>
            </a:r>
            <a:r>
              <a:rPr lang="en-US" sz="2400" baseline="30000" dirty="0" smtClean="0"/>
              <a:t>6</a:t>
            </a:r>
            <a:r>
              <a:rPr lang="en-US" sz="2400" dirty="0" smtClean="0"/>
              <a:t>/</a:t>
            </a:r>
            <a:r>
              <a:rPr lang="en-US" sz="2400" baseline="-25000" dirty="0" smtClean="0"/>
              <a:t>11</a:t>
            </a:r>
            <a:r>
              <a:rPr lang="en-US" sz="2400" i="1" dirty="0" smtClean="0"/>
              <a:t>x</a:t>
            </a:r>
            <a:r>
              <a:rPr lang="en-US" sz="2400" dirty="0" smtClean="0"/>
              <a:t>  +  </a:t>
            </a:r>
            <a:r>
              <a:rPr lang="en-US" sz="2400" baseline="30000" dirty="0" smtClean="0"/>
              <a:t>-8</a:t>
            </a:r>
            <a:r>
              <a:rPr lang="en-US" sz="2400" dirty="0" smtClean="0"/>
              <a:t>/</a:t>
            </a:r>
            <a:r>
              <a:rPr lang="en-US" sz="2400" baseline="-25000" dirty="0" smtClean="0"/>
              <a:t>11</a:t>
            </a:r>
            <a:endParaRPr lang="en-US" sz="24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5138838" y="1524000"/>
            <a:ext cx="40051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i="1" dirty="0" smtClean="0"/>
              <a:t>b =</a:t>
            </a:r>
            <a:r>
              <a:rPr lang="en-US" sz="2000" dirty="0" smtClean="0"/>
              <a:t>  </a:t>
            </a:r>
            <a:r>
              <a:rPr lang="en-US" sz="2000" baseline="30000" dirty="0" smtClean="0"/>
              <a:t>-8</a:t>
            </a:r>
            <a:r>
              <a:rPr lang="en-US" sz="2000" dirty="0" smtClean="0"/>
              <a:t>/</a:t>
            </a:r>
            <a:r>
              <a:rPr lang="en-US" sz="2000" baseline="-25000" dirty="0" smtClean="0"/>
              <a:t>11</a:t>
            </a:r>
            <a:r>
              <a:rPr lang="en-US" sz="2000" dirty="0" smtClean="0"/>
              <a:t>         </a:t>
            </a:r>
            <a:r>
              <a:rPr lang="en-US" sz="2000" i="1" dirty="0" smtClean="0"/>
              <a:t>m</a:t>
            </a:r>
            <a:r>
              <a:rPr lang="en-US" sz="2000" dirty="0" smtClean="0"/>
              <a:t> = </a:t>
            </a:r>
            <a:r>
              <a:rPr lang="en-US" sz="2000" baseline="30000" dirty="0" smtClean="0"/>
              <a:t>6</a:t>
            </a:r>
            <a:r>
              <a:rPr lang="en-US" sz="2000" dirty="0" smtClean="0"/>
              <a:t>/</a:t>
            </a:r>
            <a:r>
              <a:rPr lang="en-US" sz="2000" baseline="-25000" dirty="0" smtClean="0"/>
              <a:t>11</a:t>
            </a: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457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334000" y="4419600"/>
            <a:ext cx="21336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664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Other Uses: Finding the Equation of a Right </a:t>
            </a:r>
            <a:r>
              <a:rPr lang="en-US" dirty="0" smtClean="0"/>
              <a:t>Bisector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8872" indent="0">
              <a:buNone/>
            </a:pPr>
            <a:r>
              <a:rPr lang="en-US" dirty="0"/>
              <a:t>Definition</a:t>
            </a:r>
          </a:p>
          <a:p>
            <a:r>
              <a:rPr lang="en-US" dirty="0" smtClean="0"/>
              <a:t>Right Bisector (aka Perpendicular Bisector):  The line that passes through the midpoint of a line segment and intersects it at a 90</a:t>
            </a:r>
            <a:r>
              <a:rPr lang="en-US" baseline="30000" dirty="0" smtClean="0"/>
              <a:t>⁰</a:t>
            </a:r>
            <a:r>
              <a:rPr lang="en-US" dirty="0" smtClean="0"/>
              <a:t> angle.</a:t>
            </a:r>
            <a:endParaRPr lang="en-US" dirty="0"/>
          </a:p>
          <a:p>
            <a:endParaRPr lang="en-US" dirty="0"/>
          </a:p>
          <a:p>
            <a:pPr marL="118872" indent="0">
              <a:buNone/>
            </a:pPr>
            <a:r>
              <a:rPr lang="en-US" b="1" dirty="0"/>
              <a:t>Example </a:t>
            </a:r>
            <a:r>
              <a:rPr lang="en-US" b="1" dirty="0" smtClean="0"/>
              <a:t>4: </a:t>
            </a:r>
            <a:endParaRPr lang="en-US" b="1" dirty="0"/>
          </a:p>
          <a:p>
            <a:pPr marL="118872" indent="0">
              <a:buNone/>
            </a:pPr>
            <a:r>
              <a:rPr lang="en-US" dirty="0"/>
              <a:t>Two schools are located at the points P(1, 4) and Q(7, 2) on a </a:t>
            </a:r>
            <a:r>
              <a:rPr lang="en-US" dirty="0" smtClean="0"/>
              <a:t>town map</a:t>
            </a:r>
            <a:r>
              <a:rPr lang="en-US" dirty="0"/>
              <a:t>. The school board is planning a new sports complex to be </a:t>
            </a:r>
            <a:r>
              <a:rPr lang="en-US" dirty="0" smtClean="0"/>
              <a:t>used by </a:t>
            </a:r>
            <a:r>
              <a:rPr lang="en-US" dirty="0"/>
              <a:t>both schools. The board wants to find a location </a:t>
            </a:r>
            <a:r>
              <a:rPr lang="en-US" dirty="0" smtClean="0"/>
              <a:t>from the </a:t>
            </a:r>
            <a:r>
              <a:rPr lang="en-US" dirty="0"/>
              <a:t>two schools. Use an equation to represent the possible </a:t>
            </a:r>
            <a:r>
              <a:rPr lang="en-US" dirty="0" smtClean="0"/>
              <a:t>locations for </a:t>
            </a:r>
            <a:r>
              <a:rPr lang="en-US" dirty="0"/>
              <a:t>the sports complex.</a:t>
            </a:r>
          </a:p>
        </p:txBody>
      </p:sp>
    </p:spTree>
    <p:extLst>
      <p:ext uri="{BB962C8B-B14F-4D97-AF65-F5344CB8AC3E}">
        <p14:creationId xmlns:p14="http://schemas.microsoft.com/office/powerpoint/2010/main" val="358923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Ex. 4 – Finding a Right Bisector</a:t>
            </a: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4672013" cy="467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7141418" y="1524000"/>
            <a:ext cx="20025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dirty="0" smtClean="0"/>
              <a:t>P(1, 4)         Q(7, 2)</a:t>
            </a:r>
            <a:endParaRPr lang="en-US" sz="2000" baseline="-25000" dirty="0" smtClean="0"/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5486400" y="2057400"/>
            <a:ext cx="3418948" cy="4376838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b="1" dirty="0"/>
              <a:t>What is required</a:t>
            </a:r>
            <a:r>
              <a:rPr lang="en-US" b="1" dirty="0" smtClean="0"/>
              <a:t>?</a:t>
            </a:r>
            <a:endParaRPr lang="en-US" b="1" dirty="0"/>
          </a:p>
          <a:p>
            <a:r>
              <a:rPr lang="en-US" dirty="0"/>
              <a:t>Find the equation of the </a:t>
            </a:r>
            <a:r>
              <a:rPr lang="en-US" dirty="0" smtClean="0"/>
              <a:t>right bisector</a:t>
            </a:r>
            <a:endParaRPr lang="en-US" dirty="0"/>
          </a:p>
          <a:p>
            <a:pPr marL="118872" indent="0">
              <a:buNone/>
            </a:pPr>
            <a:endParaRPr lang="en-US" dirty="0" smtClean="0"/>
          </a:p>
          <a:p>
            <a:pPr marL="118872" indent="0">
              <a:buNone/>
            </a:pPr>
            <a:r>
              <a:rPr lang="en-US" b="1" dirty="0" smtClean="0"/>
              <a:t>How?</a:t>
            </a:r>
            <a:endParaRPr lang="en-US" b="1" dirty="0"/>
          </a:p>
          <a:p>
            <a:pPr marL="633222" indent="-514350">
              <a:buClr>
                <a:srgbClr val="00B050"/>
              </a:buClr>
              <a:buFont typeface="+mj-lt"/>
              <a:buAutoNum type="arabicPeriod"/>
            </a:pPr>
            <a:r>
              <a:rPr lang="en-US" dirty="0">
                <a:solidFill>
                  <a:srgbClr val="00B050"/>
                </a:solidFill>
              </a:rPr>
              <a:t>Find </a:t>
            </a:r>
            <a:r>
              <a:rPr lang="en-US" dirty="0" smtClean="0">
                <a:solidFill>
                  <a:srgbClr val="00B050"/>
                </a:solidFill>
              </a:rPr>
              <a:t>midpoint, M of </a:t>
            </a:r>
            <a:r>
              <a:rPr lang="en-US" dirty="0">
                <a:solidFill>
                  <a:srgbClr val="00B050"/>
                </a:solidFill>
              </a:rPr>
              <a:t>line </a:t>
            </a:r>
            <a:r>
              <a:rPr lang="en-US" dirty="0" smtClean="0">
                <a:solidFill>
                  <a:srgbClr val="00B050"/>
                </a:solidFill>
              </a:rPr>
              <a:t>PQ</a:t>
            </a:r>
          </a:p>
          <a:p>
            <a:pPr marL="633222" indent="-514350">
              <a:buClr>
                <a:srgbClr val="00B050"/>
              </a:buClr>
              <a:buFont typeface="+mj-lt"/>
              <a:buAutoNum type="arabicPeriod"/>
            </a:pPr>
            <a:endParaRPr lang="en-US" dirty="0" smtClean="0">
              <a:solidFill>
                <a:srgbClr val="00B050"/>
              </a:solidFill>
            </a:endParaRPr>
          </a:p>
          <a:p>
            <a:pPr marL="633222" indent="-514350">
              <a:buClr>
                <a:srgbClr val="00B050"/>
              </a:buClr>
              <a:buFont typeface="+mj-lt"/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Find the slope perpendicular to PQ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5250" y="1547485"/>
            <a:ext cx="1181100" cy="562630"/>
          </a:xfrm>
          <a:prstGeom prst="flowChartOr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Visualize It!</a:t>
            </a:r>
          </a:p>
          <a:p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Ex. 4 – Finding a Right Bisector</a:t>
            </a: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4672013" cy="467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7141418" y="1524000"/>
            <a:ext cx="20025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dirty="0" smtClean="0"/>
              <a:t>P(1, 4)         Q(7, 2)</a:t>
            </a:r>
            <a:endParaRPr lang="en-US" sz="2000" baseline="-25000" dirty="0" smtClean="0"/>
          </a:p>
        </p:txBody>
      </p:sp>
      <p:sp>
        <p:nvSpPr>
          <p:cNvPr id="8" name="Content Placeholder 4"/>
          <p:cNvSpPr>
            <a:spLocks noGrp="1"/>
          </p:cNvSpPr>
          <p:nvPr>
            <p:ph idx="1"/>
          </p:nvPr>
        </p:nvSpPr>
        <p:spPr>
          <a:xfrm>
            <a:off x="5715000" y="1981200"/>
            <a:ext cx="3429000" cy="4072038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1.  Find coordinates of M:</a:t>
            </a:r>
          </a:p>
          <a:p>
            <a:pPr marL="118872" indent="0">
              <a:buNone/>
            </a:pPr>
            <a:r>
              <a:rPr lang="en-US" sz="2400" dirty="0" smtClean="0"/>
              <a:t>= </a:t>
            </a:r>
            <a:r>
              <a:rPr lang="en-US" sz="2400" dirty="0"/>
              <a:t>(x</a:t>
            </a:r>
            <a:r>
              <a:rPr lang="en-US" sz="2400" baseline="-25000" dirty="0"/>
              <a:t>1</a:t>
            </a:r>
            <a:r>
              <a:rPr lang="en-US" sz="2400" dirty="0"/>
              <a:t> + x</a:t>
            </a:r>
            <a:r>
              <a:rPr lang="en-US" sz="2400" baseline="-25000" dirty="0"/>
              <a:t>2</a:t>
            </a:r>
            <a:r>
              <a:rPr lang="en-US" sz="2400" dirty="0"/>
              <a:t>,   y</a:t>
            </a:r>
            <a:r>
              <a:rPr lang="en-US" sz="2400" baseline="-25000" dirty="0"/>
              <a:t>1</a:t>
            </a:r>
            <a:r>
              <a:rPr lang="en-US" sz="2400" dirty="0"/>
              <a:t> + y</a:t>
            </a:r>
            <a:r>
              <a:rPr lang="en-US" sz="2400" baseline="-25000" dirty="0"/>
              <a:t>2</a:t>
            </a:r>
            <a:r>
              <a:rPr lang="en-US" sz="2400" dirty="0"/>
              <a:t>)</a:t>
            </a:r>
          </a:p>
          <a:p>
            <a:pPr marL="118872" indent="0">
              <a:buNone/>
            </a:pPr>
            <a:r>
              <a:rPr lang="en-US" sz="2400" dirty="0"/>
              <a:t>          2              </a:t>
            </a:r>
            <a:r>
              <a:rPr lang="en-US" sz="2400" dirty="0" smtClean="0"/>
              <a:t>2</a:t>
            </a:r>
          </a:p>
          <a:p>
            <a:pPr marL="118872" indent="0">
              <a:buNone/>
            </a:pPr>
            <a:r>
              <a:rPr lang="en-US" sz="2400" dirty="0" smtClean="0"/>
              <a:t>= (1 + 7 ,   4 + 2 )</a:t>
            </a:r>
          </a:p>
          <a:p>
            <a:pPr marL="118872" indent="0">
              <a:buNone/>
            </a:pPr>
            <a:r>
              <a:rPr lang="en-US" sz="2400" dirty="0" smtClean="0"/>
              <a:t>        2             2</a:t>
            </a:r>
          </a:p>
          <a:p>
            <a:pPr marL="118872" indent="0">
              <a:buNone/>
            </a:pPr>
            <a:endParaRPr lang="en-US" sz="800" dirty="0"/>
          </a:p>
          <a:p>
            <a:pPr marL="118872" indent="0">
              <a:buNone/>
            </a:pPr>
            <a:r>
              <a:rPr lang="en-US" sz="2400" dirty="0" smtClean="0"/>
              <a:t>= ( 8 , 6 )</a:t>
            </a:r>
          </a:p>
          <a:p>
            <a:pPr marL="118872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2    2</a:t>
            </a:r>
          </a:p>
          <a:p>
            <a:pPr marL="118872" indent="0">
              <a:buNone/>
            </a:pPr>
            <a:endParaRPr lang="en-US" sz="800" dirty="0"/>
          </a:p>
          <a:p>
            <a:pPr marL="118872" indent="0">
              <a:buNone/>
            </a:pPr>
            <a:r>
              <a:rPr lang="en-US" sz="2400" dirty="0" smtClean="0"/>
              <a:t>= (4 , 3)</a:t>
            </a:r>
            <a:endParaRPr lang="en-US" sz="24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172200" y="2819400"/>
            <a:ext cx="762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162800" y="2819400"/>
            <a:ext cx="762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172200" y="3581400"/>
            <a:ext cx="5334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86600" y="3581400"/>
            <a:ext cx="609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221186" y="4419600"/>
            <a:ext cx="21771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591300" y="4419600"/>
            <a:ext cx="21771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517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Ex. 4 – Finding a Right Bisector</a:t>
            </a: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4672013" cy="467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5715000" y="1524000"/>
            <a:ext cx="34289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dirty="0" smtClean="0"/>
              <a:t>P(1, 4)         Q(7, 2)         M (4, 3)</a:t>
            </a:r>
            <a:endParaRPr lang="en-US" sz="2000" baseline="-25000" dirty="0" smtClean="0"/>
          </a:p>
        </p:txBody>
      </p:sp>
      <p:sp>
        <p:nvSpPr>
          <p:cNvPr id="13" name="Content Placeholder 4"/>
          <p:cNvSpPr txBox="1">
            <a:spLocks/>
          </p:cNvSpPr>
          <p:nvPr/>
        </p:nvSpPr>
        <p:spPr>
          <a:xfrm>
            <a:off x="5333999" y="1981200"/>
            <a:ext cx="3810000" cy="48768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Font typeface="Wingdings 2"/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2</a:t>
            </a:r>
            <a:r>
              <a:rPr lang="en-US" sz="1800" dirty="0" smtClean="0">
                <a:solidFill>
                  <a:srgbClr val="00B050"/>
                </a:solidFill>
              </a:rPr>
              <a:t>a</a:t>
            </a:r>
            <a:r>
              <a:rPr lang="en-US" sz="2400" dirty="0" smtClean="0">
                <a:solidFill>
                  <a:srgbClr val="00B050"/>
                </a:solidFill>
              </a:rPr>
              <a:t>.   Find slope of PQ</a:t>
            </a:r>
          </a:p>
          <a:p>
            <a:pPr marL="118872" indent="0">
              <a:buFont typeface="Wingdings 2"/>
              <a:buNone/>
            </a:pPr>
            <a:r>
              <a:rPr lang="en-US" sz="2400" i="1" dirty="0" smtClean="0"/>
              <a:t>m</a:t>
            </a:r>
            <a:r>
              <a:rPr lang="en-US" sz="2400" dirty="0" smtClean="0"/>
              <a:t> =   rise</a:t>
            </a:r>
          </a:p>
          <a:p>
            <a:pPr marL="118872" indent="0">
              <a:buFont typeface="Wingdings 2"/>
              <a:buNone/>
            </a:pPr>
            <a:r>
              <a:rPr lang="en-US" sz="2400" dirty="0" smtClean="0"/>
              <a:t>           run</a:t>
            </a:r>
          </a:p>
          <a:p>
            <a:pPr marL="118872" indent="0">
              <a:buFont typeface="Wingdings 2"/>
              <a:buNone/>
            </a:pPr>
            <a:r>
              <a:rPr lang="en-US" sz="2400" dirty="0" smtClean="0"/>
              <a:t>     = y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– y</a:t>
            </a:r>
            <a:r>
              <a:rPr lang="en-US" sz="2400" baseline="-25000" dirty="0" smtClean="0"/>
              <a:t>1</a:t>
            </a:r>
          </a:p>
          <a:p>
            <a:pPr marL="118872" indent="0">
              <a:buFont typeface="Wingdings 2"/>
              <a:buNone/>
            </a:pPr>
            <a:r>
              <a:rPr lang="en-US" sz="2400" dirty="0" smtClean="0"/>
              <a:t>         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– x</a:t>
            </a:r>
            <a:r>
              <a:rPr lang="en-US" sz="2400" baseline="-25000" dirty="0" smtClean="0"/>
              <a:t>1</a:t>
            </a:r>
          </a:p>
          <a:p>
            <a:pPr marL="118872" indent="0">
              <a:buFont typeface="Wingdings 2"/>
              <a:buNone/>
            </a:pPr>
            <a:endParaRPr lang="en-US" sz="1600" dirty="0" smtClean="0"/>
          </a:p>
          <a:p>
            <a:pPr marL="118872" indent="0">
              <a:buFont typeface="Wingdings 2"/>
              <a:buNone/>
            </a:pPr>
            <a:r>
              <a:rPr lang="en-US" sz="2400" dirty="0" smtClean="0"/>
              <a:t>     =  2 – 4</a:t>
            </a:r>
          </a:p>
          <a:p>
            <a:pPr marL="118872" indent="0">
              <a:buFont typeface="Wingdings 2"/>
              <a:buNone/>
            </a:pPr>
            <a:r>
              <a:rPr lang="en-US" sz="2400" dirty="0" smtClean="0"/>
              <a:t>         7 – 1</a:t>
            </a:r>
          </a:p>
          <a:p>
            <a:pPr marL="118872" indent="0">
              <a:buFont typeface="Wingdings 2"/>
              <a:buNone/>
            </a:pPr>
            <a:endParaRPr lang="en-US" sz="1000" dirty="0" smtClean="0"/>
          </a:p>
          <a:p>
            <a:pPr marL="118872" indent="0">
              <a:buFont typeface="Wingdings 2"/>
              <a:buNone/>
            </a:pPr>
            <a:r>
              <a:rPr lang="en-US" sz="2400" dirty="0" smtClean="0"/>
              <a:t>     =   -2</a:t>
            </a:r>
          </a:p>
          <a:p>
            <a:pPr marL="118872" indent="0">
              <a:buFont typeface="Wingdings 2"/>
              <a:buNone/>
            </a:pPr>
            <a:r>
              <a:rPr lang="en-US" sz="2400" dirty="0" smtClean="0"/>
              <a:t>            6</a:t>
            </a:r>
          </a:p>
          <a:p>
            <a:pPr marL="118872" indent="0">
              <a:buFont typeface="Wingdings 2"/>
              <a:buNone/>
            </a:pPr>
            <a:endParaRPr lang="en-US" sz="1100" dirty="0" smtClean="0"/>
          </a:p>
          <a:p>
            <a:pPr marL="118872" indent="0">
              <a:buFont typeface="Wingdings 2"/>
              <a:buNone/>
            </a:pPr>
            <a:r>
              <a:rPr lang="en-US" sz="2400" dirty="0" smtClean="0"/>
              <a:t>     =  -</a:t>
            </a:r>
            <a:r>
              <a:rPr lang="en-US" sz="2400" baseline="30000" dirty="0" smtClean="0"/>
              <a:t>1</a:t>
            </a:r>
            <a:r>
              <a:rPr lang="en-US" sz="2400" dirty="0" smtClean="0"/>
              <a:t>/</a:t>
            </a:r>
            <a:r>
              <a:rPr lang="en-US" sz="2400" baseline="-25000" dirty="0" smtClean="0"/>
              <a:t>3</a:t>
            </a:r>
          </a:p>
          <a:p>
            <a:pPr marL="118872" indent="0">
              <a:buFont typeface="Wingdings 2"/>
              <a:buNone/>
            </a:pPr>
            <a:r>
              <a:rPr lang="en-US" sz="1300" baseline="-25000" dirty="0" smtClean="0"/>
              <a:t>   </a:t>
            </a:r>
          </a:p>
          <a:p>
            <a:pPr marL="118872" indent="0">
              <a:buFont typeface="Wingdings 2"/>
              <a:buNone/>
            </a:pPr>
            <a:r>
              <a:rPr lang="en-US" sz="2400" dirty="0" smtClean="0"/>
              <a:t>     </a:t>
            </a:r>
            <a:endParaRPr lang="en-US" sz="2400" baseline="-250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139542" y="2819400"/>
            <a:ext cx="457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965371" y="3581400"/>
            <a:ext cx="762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987143" y="4572000"/>
            <a:ext cx="71845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139542" y="5410200"/>
            <a:ext cx="32657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7151914" y="5102848"/>
            <a:ext cx="1828800" cy="153233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en-US" sz="1400" b="1" dirty="0" smtClean="0">
                <a:solidFill>
                  <a:srgbClr val="FFFF00"/>
                </a:solidFill>
              </a:rPr>
              <a:t>REMEMBER:</a:t>
            </a:r>
          </a:p>
          <a:p>
            <a:pPr lvl="0"/>
            <a:r>
              <a:rPr lang="en-US" sz="1400" dirty="0" smtClean="0"/>
              <a:t>Slopes </a:t>
            </a:r>
            <a:r>
              <a:rPr lang="en-US" sz="1400" dirty="0"/>
              <a:t>of perpendicular lines are negative reciprocals of each other</a:t>
            </a:r>
            <a:r>
              <a:rPr lang="en-US" sz="1400" dirty="0" smtClean="0"/>
              <a:t>.</a:t>
            </a:r>
            <a:endParaRPr lang="en-US" sz="1400" baseline="-25000" dirty="0"/>
          </a:p>
        </p:txBody>
      </p:sp>
    </p:spTree>
    <p:extLst>
      <p:ext uri="{BB962C8B-B14F-4D97-AF65-F5344CB8AC3E}">
        <p14:creationId xmlns:p14="http://schemas.microsoft.com/office/powerpoint/2010/main" val="351004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Ex. 4 – Finding a Right Bisector</a:t>
            </a: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4672013" cy="467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5181600" y="1524000"/>
            <a:ext cx="3962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dirty="0" smtClean="0"/>
              <a:t>P(1, 4)     Q(7, 2)     M (4, 3)     </a:t>
            </a:r>
            <a:r>
              <a:rPr lang="en-US" sz="2000" i="1" dirty="0" smtClean="0"/>
              <a:t>m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= -</a:t>
            </a:r>
            <a:r>
              <a:rPr lang="en-US" sz="2000" baseline="30000" dirty="0" smtClean="0"/>
              <a:t>1</a:t>
            </a:r>
            <a:r>
              <a:rPr lang="en-US" sz="2000" dirty="0" smtClean="0"/>
              <a:t>/</a:t>
            </a:r>
            <a:r>
              <a:rPr lang="en-US" sz="2000" baseline="-25000" dirty="0" smtClean="0"/>
              <a:t>3 </a:t>
            </a:r>
          </a:p>
        </p:txBody>
      </p:sp>
      <p:sp>
        <p:nvSpPr>
          <p:cNvPr id="13" name="Content Placeholder 4"/>
          <p:cNvSpPr txBox="1">
            <a:spLocks/>
          </p:cNvSpPr>
          <p:nvPr/>
        </p:nvSpPr>
        <p:spPr>
          <a:xfrm>
            <a:off x="5333999" y="1981200"/>
            <a:ext cx="3810000" cy="48768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Font typeface="Wingdings 2"/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2</a:t>
            </a:r>
            <a:r>
              <a:rPr lang="en-US" sz="1800" dirty="0" smtClean="0">
                <a:solidFill>
                  <a:srgbClr val="00B050"/>
                </a:solidFill>
              </a:rPr>
              <a:t>b</a:t>
            </a:r>
            <a:r>
              <a:rPr lang="en-US" sz="2400" dirty="0" smtClean="0">
                <a:solidFill>
                  <a:srgbClr val="00B050"/>
                </a:solidFill>
              </a:rPr>
              <a:t>. Find perpendicular slope</a:t>
            </a:r>
          </a:p>
          <a:p>
            <a:pPr marL="118872" indent="0">
              <a:buNone/>
            </a:pPr>
            <a:r>
              <a:rPr lang="en-US" sz="2400" dirty="0" smtClean="0"/>
              <a:t>m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 =  -</a:t>
            </a:r>
            <a:r>
              <a:rPr lang="en-US" sz="2400" baseline="30000" dirty="0"/>
              <a:t>1</a:t>
            </a:r>
            <a:r>
              <a:rPr lang="en-US" sz="2400" dirty="0"/>
              <a:t>/</a:t>
            </a:r>
            <a:r>
              <a:rPr lang="en-US" sz="2400" baseline="-25000" dirty="0"/>
              <a:t>3 </a:t>
            </a:r>
            <a:endParaRPr lang="en-US" sz="2400" dirty="0" smtClean="0"/>
          </a:p>
          <a:p>
            <a:pPr marL="118872" indent="0">
              <a:buNone/>
            </a:pPr>
            <a:endParaRPr lang="en-US" sz="2400" dirty="0"/>
          </a:p>
          <a:p>
            <a:pPr marL="118872" indent="0">
              <a:buNone/>
            </a:pPr>
            <a:r>
              <a:rPr lang="en-US" sz="2400" dirty="0" smtClean="0"/>
              <a:t>Find the negative reciprocal</a:t>
            </a:r>
          </a:p>
          <a:p>
            <a:pPr marL="118872" indent="0">
              <a:buNone/>
            </a:pPr>
            <a:r>
              <a:rPr lang="en-US" sz="2400" dirty="0" smtClean="0"/>
              <a:t>m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 =    -1</a:t>
            </a:r>
          </a:p>
          <a:p>
            <a:pPr marL="118872" indent="0">
              <a:buNone/>
            </a:pPr>
            <a:r>
              <a:rPr lang="en-US" sz="2400" dirty="0" smtClean="0"/>
              <a:t>              </a:t>
            </a:r>
            <a:r>
              <a:rPr lang="en-US" sz="2400" dirty="0"/>
              <a:t>-</a:t>
            </a:r>
            <a:r>
              <a:rPr lang="en-US" sz="2400" baseline="30000" dirty="0"/>
              <a:t>1</a:t>
            </a:r>
            <a:r>
              <a:rPr lang="en-US" sz="2400" dirty="0"/>
              <a:t>/</a:t>
            </a:r>
            <a:r>
              <a:rPr lang="en-US" sz="2400" baseline="-25000" dirty="0"/>
              <a:t>3 </a:t>
            </a:r>
            <a:endParaRPr lang="en-US" sz="2400" dirty="0"/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=   3</a:t>
            </a:r>
            <a:endParaRPr lang="en-US" sz="2400" dirty="0"/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Font typeface="Wingdings 2"/>
              <a:buNone/>
            </a:pPr>
            <a:endParaRPr lang="en-US" sz="2400" dirty="0" smtClean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6172200" y="3886200"/>
            <a:ext cx="762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15882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Ex. 4 – Finding a Right Bisector</a:t>
            </a: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4672013" cy="467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5181600" y="1524000"/>
            <a:ext cx="3962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dirty="0" smtClean="0"/>
              <a:t>M (4, 3)     </a:t>
            </a:r>
            <a:r>
              <a:rPr lang="en-US" sz="2000" i="1" dirty="0" smtClean="0"/>
              <a:t>m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= 3</a:t>
            </a:r>
            <a:endParaRPr lang="en-US" sz="2000" baseline="-25000" dirty="0" smtClean="0"/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5334000" y="2057400"/>
            <a:ext cx="3810000" cy="4876800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Font typeface="Wingdings 2"/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2</a:t>
            </a:r>
            <a:r>
              <a:rPr lang="en-US" sz="1800" dirty="0" smtClean="0">
                <a:solidFill>
                  <a:srgbClr val="00B050"/>
                </a:solidFill>
              </a:rPr>
              <a:t>c</a:t>
            </a:r>
            <a:r>
              <a:rPr lang="en-US" sz="2400" dirty="0" smtClean="0">
                <a:solidFill>
                  <a:srgbClr val="00B050"/>
                </a:solidFill>
              </a:rPr>
              <a:t>.   Find y-intercept</a:t>
            </a:r>
          </a:p>
          <a:p>
            <a:pPr marL="118872" indent="0">
              <a:buFont typeface="Wingdings 2"/>
              <a:buNone/>
            </a:pPr>
            <a:r>
              <a:rPr lang="en-US" sz="2400" i="1" dirty="0" smtClean="0"/>
              <a:t>y</a:t>
            </a:r>
            <a:r>
              <a:rPr lang="en-US" sz="2400" dirty="0" smtClean="0"/>
              <a:t> = </a:t>
            </a:r>
            <a:r>
              <a:rPr lang="en-US" sz="2400" i="1" dirty="0" smtClean="0"/>
              <a:t>mx</a:t>
            </a:r>
            <a:r>
              <a:rPr lang="en-US" sz="2400" dirty="0" smtClean="0"/>
              <a:t> + </a:t>
            </a:r>
            <a:r>
              <a:rPr lang="en-US" sz="2400" i="1" dirty="0" smtClean="0"/>
              <a:t>b</a:t>
            </a:r>
            <a:endParaRPr lang="en-US" sz="2400" dirty="0" smtClean="0"/>
          </a:p>
          <a:p>
            <a:pPr marL="118872" indent="0">
              <a:buFont typeface="Wingdings 2"/>
              <a:buNone/>
            </a:pPr>
            <a:endParaRPr lang="en-US" sz="2400" dirty="0" smtClean="0">
              <a:solidFill>
                <a:srgbClr val="00B050"/>
              </a:solidFill>
            </a:endParaRPr>
          </a:p>
          <a:p>
            <a:pPr marL="118872" indent="0">
              <a:buFont typeface="Wingdings 2"/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Sub in </a:t>
            </a:r>
            <a:r>
              <a:rPr lang="en-US" sz="2000" i="1" dirty="0" smtClean="0">
                <a:solidFill>
                  <a:srgbClr val="00B050"/>
                </a:solidFill>
              </a:rPr>
              <a:t>m</a:t>
            </a:r>
            <a:r>
              <a:rPr lang="en-US" sz="2000" dirty="0" smtClean="0">
                <a:solidFill>
                  <a:srgbClr val="00B050"/>
                </a:solidFill>
              </a:rPr>
              <a:t> and a point (M is our only point) to find </a:t>
            </a:r>
            <a:r>
              <a:rPr lang="en-US" sz="2000" i="1" dirty="0" smtClean="0">
                <a:solidFill>
                  <a:srgbClr val="00B050"/>
                </a:solidFill>
              </a:rPr>
              <a:t>b</a:t>
            </a:r>
          </a:p>
          <a:p>
            <a:pPr marL="118872" indent="0">
              <a:buFont typeface="Wingdings 2"/>
              <a:buNone/>
            </a:pPr>
            <a:r>
              <a:rPr lang="en-US" sz="2400" i="1" dirty="0" smtClean="0"/>
              <a:t>y</a:t>
            </a:r>
            <a:r>
              <a:rPr lang="en-US" sz="2400" dirty="0" smtClean="0"/>
              <a:t> = </a:t>
            </a:r>
            <a:r>
              <a:rPr lang="en-US" sz="2400" i="1" dirty="0" smtClean="0"/>
              <a:t>mx</a:t>
            </a:r>
            <a:r>
              <a:rPr lang="en-US" sz="2400" dirty="0" smtClean="0"/>
              <a:t> + </a:t>
            </a:r>
            <a:r>
              <a:rPr lang="en-US" sz="2400" i="1" dirty="0" smtClean="0"/>
              <a:t>b</a:t>
            </a:r>
            <a:endParaRPr lang="en-US" sz="800" i="1" dirty="0" smtClean="0"/>
          </a:p>
          <a:p>
            <a:pPr marL="118872" indent="0">
              <a:buFont typeface="Wingdings 2"/>
              <a:buNone/>
            </a:pPr>
            <a:endParaRPr lang="en-US" sz="800" dirty="0" smtClean="0"/>
          </a:p>
          <a:p>
            <a:pPr marL="118872" indent="0">
              <a:buFont typeface="Wingdings 2"/>
              <a:buNone/>
            </a:pPr>
            <a:r>
              <a:rPr lang="en-US" sz="2400" dirty="0" smtClean="0"/>
              <a:t>3 = 3(4) + </a:t>
            </a:r>
            <a:r>
              <a:rPr lang="en-US" sz="2400" i="1" dirty="0" smtClean="0"/>
              <a:t>b</a:t>
            </a:r>
            <a:endParaRPr lang="en-US" sz="2400" dirty="0" smtClean="0"/>
          </a:p>
          <a:p>
            <a:pPr marL="118872" indent="0">
              <a:buFont typeface="Wingdings 2"/>
              <a:buNone/>
            </a:pPr>
            <a:endParaRPr lang="en-US" sz="800" dirty="0" smtClean="0"/>
          </a:p>
          <a:p>
            <a:pPr marL="118872" indent="0">
              <a:buNone/>
            </a:pPr>
            <a:r>
              <a:rPr lang="en-US" sz="2400" dirty="0"/>
              <a:t>3 = </a:t>
            </a:r>
            <a:r>
              <a:rPr lang="en-US" sz="2400" dirty="0" smtClean="0"/>
              <a:t>12 </a:t>
            </a:r>
            <a:r>
              <a:rPr lang="en-US" sz="2400" dirty="0"/>
              <a:t>+ </a:t>
            </a:r>
            <a:r>
              <a:rPr lang="en-US" sz="2400" i="1" dirty="0"/>
              <a:t>b</a:t>
            </a:r>
            <a:endParaRPr lang="en-US" sz="2400" dirty="0" smtClean="0"/>
          </a:p>
          <a:p>
            <a:pPr marL="118872" indent="0">
              <a:buFont typeface="Wingdings 2"/>
              <a:buNone/>
            </a:pPr>
            <a:endParaRPr lang="en-US" sz="800" i="1" dirty="0" smtClean="0"/>
          </a:p>
          <a:p>
            <a:pPr marL="118872" indent="0">
              <a:buNone/>
            </a:pPr>
            <a:r>
              <a:rPr lang="en-US" sz="2400" dirty="0"/>
              <a:t>3 </a:t>
            </a:r>
            <a:r>
              <a:rPr lang="en-US" sz="2400" dirty="0" smtClean="0"/>
              <a:t>– 12 = </a:t>
            </a:r>
            <a:r>
              <a:rPr lang="en-US" sz="2400" i="1" dirty="0"/>
              <a:t>b</a:t>
            </a:r>
            <a:endParaRPr lang="en-US" sz="2400" dirty="0" smtClean="0"/>
          </a:p>
          <a:p>
            <a:pPr marL="118872" indent="0">
              <a:buFont typeface="Wingdings 2"/>
              <a:buNone/>
            </a:pPr>
            <a:endParaRPr lang="en-US" sz="800" i="1" dirty="0" smtClean="0"/>
          </a:p>
          <a:p>
            <a:pPr marL="118872" indent="0">
              <a:buNone/>
            </a:pPr>
            <a:r>
              <a:rPr lang="en-US" sz="2400" dirty="0" smtClean="0"/>
              <a:t>-9 </a:t>
            </a:r>
            <a:r>
              <a:rPr lang="en-US" sz="2400" dirty="0"/>
              <a:t>= </a:t>
            </a:r>
            <a:r>
              <a:rPr lang="en-US" sz="2400" i="1" dirty="0" smtClean="0"/>
              <a:t>b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8159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Ex. 4 – Finding a Right Bisector</a:t>
            </a: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4672013" cy="467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5181600" y="1524000"/>
            <a:ext cx="3962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i="1" dirty="0" smtClean="0"/>
              <a:t>m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= 3      </a:t>
            </a:r>
            <a:r>
              <a:rPr lang="en-US" sz="2000" i="1" dirty="0" smtClean="0"/>
              <a:t>b</a:t>
            </a:r>
            <a:r>
              <a:rPr lang="en-US" sz="2000" dirty="0" smtClean="0"/>
              <a:t> = -9</a:t>
            </a:r>
            <a:endParaRPr lang="en-US" sz="2000" baseline="-25000" dirty="0" smtClean="0"/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5334000" y="2057400"/>
            <a:ext cx="3810000" cy="48768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en-US" sz="2400" dirty="0" smtClean="0">
                <a:solidFill>
                  <a:srgbClr val="00B050"/>
                </a:solidFill>
              </a:rPr>
              <a:t>3.   Find equation of the right bisector</a:t>
            </a:r>
          </a:p>
          <a:p>
            <a:pPr marL="118872" indent="0">
              <a:buNone/>
            </a:pPr>
            <a:endParaRPr lang="en-US" sz="2400" dirty="0" smtClean="0">
              <a:solidFill>
                <a:srgbClr val="00B050"/>
              </a:solidFill>
            </a:endParaRPr>
          </a:p>
          <a:p>
            <a:pPr marL="118872" indent="0">
              <a:buNone/>
            </a:pPr>
            <a:r>
              <a:rPr lang="en-US" sz="2000" dirty="0" smtClean="0">
                <a:solidFill>
                  <a:srgbClr val="00B050"/>
                </a:solidFill>
              </a:rPr>
              <a:t>Sub </a:t>
            </a:r>
            <a:r>
              <a:rPr lang="en-US" sz="2000" i="1" dirty="0" smtClean="0">
                <a:solidFill>
                  <a:srgbClr val="00B050"/>
                </a:solidFill>
              </a:rPr>
              <a:t>m</a:t>
            </a:r>
            <a:r>
              <a:rPr lang="en-US" sz="2000" dirty="0" smtClean="0">
                <a:solidFill>
                  <a:srgbClr val="00B050"/>
                </a:solidFill>
              </a:rPr>
              <a:t> and </a:t>
            </a:r>
            <a:r>
              <a:rPr lang="en-US" sz="2000" i="1" dirty="0" smtClean="0">
                <a:solidFill>
                  <a:srgbClr val="00B050"/>
                </a:solidFill>
              </a:rPr>
              <a:t>b</a:t>
            </a:r>
            <a:r>
              <a:rPr lang="en-US" sz="2000" dirty="0" smtClean="0">
                <a:solidFill>
                  <a:srgbClr val="00B050"/>
                </a:solidFill>
              </a:rPr>
              <a:t> into </a:t>
            </a:r>
            <a:r>
              <a:rPr lang="en-US" sz="2000" i="1" dirty="0" smtClean="0">
                <a:solidFill>
                  <a:srgbClr val="00B050"/>
                </a:solidFill>
              </a:rPr>
              <a:t>y</a:t>
            </a:r>
            <a:r>
              <a:rPr lang="en-US" sz="2000" dirty="0" smtClean="0">
                <a:solidFill>
                  <a:srgbClr val="00B050"/>
                </a:solidFill>
              </a:rPr>
              <a:t> = </a:t>
            </a:r>
            <a:r>
              <a:rPr lang="en-US" sz="2000" i="1" dirty="0" smtClean="0">
                <a:solidFill>
                  <a:srgbClr val="00B050"/>
                </a:solidFill>
              </a:rPr>
              <a:t>mx </a:t>
            </a:r>
            <a:r>
              <a:rPr lang="en-US" sz="2000" dirty="0" smtClean="0">
                <a:solidFill>
                  <a:srgbClr val="00B050"/>
                </a:solidFill>
              </a:rPr>
              <a:t>+ </a:t>
            </a:r>
            <a:r>
              <a:rPr lang="en-US" sz="2000" i="1" dirty="0" smtClean="0">
                <a:solidFill>
                  <a:srgbClr val="00B050"/>
                </a:solidFill>
              </a:rPr>
              <a:t>b</a:t>
            </a:r>
          </a:p>
          <a:p>
            <a:pPr marL="118872" indent="0">
              <a:buNone/>
            </a:pPr>
            <a:endParaRPr lang="en-US" sz="2000" i="1" dirty="0" smtClean="0">
              <a:solidFill>
                <a:srgbClr val="00B050"/>
              </a:solidFill>
            </a:endParaRPr>
          </a:p>
          <a:p>
            <a:pPr marL="118872" indent="0">
              <a:buNone/>
            </a:pPr>
            <a:r>
              <a:rPr lang="en-US" sz="2400" i="1" dirty="0"/>
              <a:t>y</a:t>
            </a:r>
            <a:r>
              <a:rPr lang="en-US" sz="2400" dirty="0"/>
              <a:t> = </a:t>
            </a:r>
            <a:r>
              <a:rPr lang="en-US" sz="2400" i="1" dirty="0"/>
              <a:t>mx</a:t>
            </a:r>
            <a:r>
              <a:rPr lang="en-US" sz="2400" dirty="0"/>
              <a:t> + </a:t>
            </a:r>
            <a:r>
              <a:rPr lang="en-US" sz="2400" i="1" dirty="0" smtClean="0"/>
              <a:t>b</a:t>
            </a:r>
          </a:p>
          <a:p>
            <a:pPr marL="118872" indent="0">
              <a:buNone/>
            </a:pPr>
            <a:endParaRPr lang="en-US" sz="800" i="1" dirty="0" smtClean="0"/>
          </a:p>
          <a:p>
            <a:pPr marL="118872" indent="0">
              <a:buNone/>
            </a:pPr>
            <a:endParaRPr lang="en-US" sz="800" dirty="0"/>
          </a:p>
          <a:p>
            <a:pPr marL="118872" indent="0">
              <a:buNone/>
            </a:pPr>
            <a:r>
              <a:rPr lang="en-US" sz="2400" i="1" dirty="0" smtClean="0"/>
              <a:t>y</a:t>
            </a:r>
            <a:r>
              <a:rPr lang="en-US" sz="2400" dirty="0" smtClean="0"/>
              <a:t> = 3</a:t>
            </a:r>
            <a:r>
              <a:rPr lang="en-US" sz="2400" i="1" dirty="0" smtClean="0"/>
              <a:t>x</a:t>
            </a:r>
            <a:r>
              <a:rPr lang="en-US" sz="2400" dirty="0" smtClean="0"/>
              <a:t>  </a:t>
            </a:r>
            <a:r>
              <a:rPr lang="en-US" sz="2400" dirty="0" smtClean="0">
                <a:latin typeface="Calibri"/>
              </a:rPr>
              <a:t>̶</a:t>
            </a:r>
            <a:r>
              <a:rPr lang="en-US" sz="2400" dirty="0" smtClean="0"/>
              <a:t>  9 </a:t>
            </a:r>
          </a:p>
        </p:txBody>
      </p:sp>
      <p:sp>
        <p:nvSpPr>
          <p:cNvPr id="8" name="Rectangle 7"/>
          <p:cNvSpPr/>
          <p:nvPr/>
        </p:nvSpPr>
        <p:spPr>
          <a:xfrm>
            <a:off x="5410200" y="4419600"/>
            <a:ext cx="12954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9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Investigate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3818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Workbook (not textbook)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93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review:</a:t>
            </a:r>
          </a:p>
          <a:p>
            <a:pPr lvl="1"/>
            <a:r>
              <a:rPr lang="en-US" dirty="0" smtClean="0"/>
              <a:t>Check out the key concepts on page 65 of the textbook!</a:t>
            </a:r>
          </a:p>
          <a:p>
            <a:endParaRPr lang="en-US" dirty="0" smtClean="0"/>
          </a:p>
          <a:p>
            <a:r>
              <a:rPr lang="en-US" dirty="0" smtClean="0"/>
              <a:t>Section 2.1 Questions: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Workbook (page 13): #1d, 2, 7, 9, 10a, 11, 12, 16</a:t>
            </a:r>
          </a:p>
        </p:txBody>
      </p:sp>
    </p:spTree>
    <p:extLst>
      <p:ext uri="{BB962C8B-B14F-4D97-AF65-F5344CB8AC3E}">
        <p14:creationId xmlns:p14="http://schemas.microsoft.com/office/powerpoint/2010/main" val="178075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746" name="Picture 2" descr="http://img004.lazysports.info/sports/ottawa_senators/ottawa_senators_2000px_ottawa_sens_logo_old_svg_png_2000_1714__781xhPUT.siz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14399"/>
            <a:ext cx="5876925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372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698" name="Picture 2" descr="http://www.canadasflagking.com/cfk_shop/images/Ottawa%20Senators%20Heritage%20O%20Flag%20-%20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7" t="3428" r="1879" b="8024"/>
          <a:stretch/>
        </p:blipFill>
        <p:spPr bwMode="auto">
          <a:xfrm>
            <a:off x="1730829" y="1774370"/>
            <a:ext cx="5715000" cy="3145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301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can you find the coordinates of a midpoint?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33222" indent="-514350">
              <a:buFont typeface="+mj-lt"/>
              <a:buAutoNum type="arabicPeriod"/>
            </a:pPr>
            <a:r>
              <a:rPr lang="en-US" dirty="0" smtClean="0"/>
              <a:t>Plot the following line segments defined by each pair of end points.  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Label the endpoints with their coordinates.</a:t>
            </a:r>
          </a:p>
          <a:p>
            <a:endParaRPr lang="en-US" dirty="0"/>
          </a:p>
          <a:p>
            <a:r>
              <a:rPr lang="en-US" dirty="0" smtClean="0"/>
              <a:t>A (-4, 2)  and B (6, 2)</a:t>
            </a:r>
          </a:p>
          <a:p>
            <a:r>
              <a:rPr lang="en-US" dirty="0" smtClean="0"/>
              <a:t>J (5, -2) and K (-2, -2)</a:t>
            </a:r>
          </a:p>
          <a:p>
            <a:endParaRPr lang="en-US" dirty="0"/>
          </a:p>
          <a:p>
            <a:pPr marL="633222" indent="-514350">
              <a:buFont typeface="+mj-lt"/>
              <a:buAutoNum type="arabicPeriod" startAt="3"/>
            </a:pPr>
            <a:r>
              <a:rPr lang="en-US" dirty="0" smtClean="0"/>
              <a:t>Use a ruler (or the grids on your grid paper) to determine the coordinates of the midpoint of each segment.</a:t>
            </a:r>
          </a:p>
          <a:p>
            <a:pPr marL="633222" indent="-514350">
              <a:buFont typeface="+mj-lt"/>
              <a:buAutoNum type="arabicPeriod" startAt="3"/>
            </a:pPr>
            <a:r>
              <a:rPr lang="en-US" dirty="0" smtClean="0"/>
              <a:t>Label the midpoints with their coordinates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09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a Midpoint (cont’d)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6000" y="1644134"/>
            <a:ext cx="304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dirty="0" smtClean="0"/>
              <a:t>A (-4, 2)  and B (6, 2)</a:t>
            </a:r>
            <a:br>
              <a:rPr lang="en-US" sz="2400" dirty="0" smtClean="0"/>
            </a:br>
            <a:r>
              <a:rPr lang="en-US" sz="2400" dirty="0" smtClean="0"/>
              <a:t>J (5, -2) and K (-2, -2)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81800" y="4124742"/>
            <a:ext cx="2133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What do you notice about the x-coordinates of your midpoint vs your two endpoints?</a:t>
            </a:r>
            <a:endParaRPr lang="en-US" sz="2200" dirty="0"/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457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394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a Midpoint (cont’d)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791200" y="1644134"/>
            <a:ext cx="3352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dirty="0" smtClean="0"/>
              <a:t>Same thing, more points</a:t>
            </a:r>
          </a:p>
          <a:p>
            <a:pPr algn="r"/>
            <a:endParaRPr lang="en-US" sz="2400" dirty="0"/>
          </a:p>
          <a:p>
            <a:pPr algn="r"/>
            <a:r>
              <a:rPr lang="en-US" sz="2400" dirty="0" smtClean="0"/>
              <a:t>C (-1, 7)  and D (-1, -2)</a:t>
            </a:r>
            <a:br>
              <a:rPr lang="en-US" sz="2400" dirty="0" smtClean="0"/>
            </a:br>
            <a:r>
              <a:rPr lang="en-US" sz="2400" dirty="0" smtClean="0"/>
              <a:t>L (5, -4) and M (5, 7)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81800" y="4124742"/>
            <a:ext cx="2133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What do you notice about the y-coordinates of your midpoint vs your two endpoints?</a:t>
            </a:r>
            <a:endParaRPr lang="en-US" sz="2200" dirty="0"/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457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039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235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1 - Finding a Midpoint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715000" y="1644134"/>
            <a:ext cx="3352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Find the midpoint of</a:t>
            </a:r>
          </a:p>
          <a:p>
            <a:pPr algn="ctr"/>
            <a:r>
              <a:rPr lang="en-US" sz="2400" dirty="0" smtClean="0"/>
              <a:t>E (3, 5) and F (9, 9)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6019800" y="4419600"/>
            <a:ext cx="2667000" cy="102155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HINT:</a:t>
            </a:r>
          </a:p>
          <a:p>
            <a:r>
              <a:rPr lang="en-US" dirty="0" smtClean="0"/>
              <a:t>Calculate &amp; visually show the Rise and Run</a:t>
            </a:r>
            <a:endParaRPr lang="en-US" dirty="0"/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457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86700" y="3962400"/>
            <a:ext cx="1181100" cy="562630"/>
          </a:xfrm>
          <a:prstGeom prst="flowChartOr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Visualize It!</a:t>
            </a:r>
          </a:p>
          <a:p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93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1 - Finding a Midpoint</a:t>
            </a:r>
          </a:p>
        </p:txBody>
      </p:sp>
      <p:sp>
        <p:nvSpPr>
          <p:cNvPr id="5" name="Rectangle 4"/>
          <p:cNvSpPr/>
          <p:nvPr/>
        </p:nvSpPr>
        <p:spPr>
          <a:xfrm>
            <a:off x="5715000" y="1644134"/>
            <a:ext cx="3352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/>
              <a:t>E (3, 5) and F (9, 9)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943600" y="2286000"/>
            <a:ext cx="2667000" cy="102155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HINT:</a:t>
            </a:r>
          </a:p>
          <a:p>
            <a:r>
              <a:rPr lang="en-US" dirty="0" smtClean="0"/>
              <a:t>Calculate &amp; visually show the Rise and Run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15000" y="3581400"/>
            <a:ext cx="3352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Rise = y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– y</a:t>
            </a:r>
            <a:r>
              <a:rPr lang="en-US" sz="2400" baseline="-25000" dirty="0" smtClean="0"/>
              <a:t>1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= 9 – 5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= 4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5715000" y="5233909"/>
            <a:ext cx="3352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Run = x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– x</a:t>
            </a:r>
            <a:r>
              <a:rPr lang="en-US" sz="2400" baseline="-25000" dirty="0" smtClean="0"/>
              <a:t>1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= 9 – 3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= 6</a:t>
            </a:r>
            <a:endParaRPr lang="en-US" sz="2400" dirty="0"/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457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029200" y="1447800"/>
            <a:ext cx="1181100" cy="562630"/>
          </a:xfrm>
          <a:prstGeom prst="flowChartOr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bg1"/>
                </a:solidFill>
              </a:rPr>
              <a:t>What do I know?</a:t>
            </a:r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44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366</TotalTime>
  <Words>1497</Words>
  <Application>Microsoft Office PowerPoint</Application>
  <PresentationFormat>On-screen Show (4:3)</PresentationFormat>
  <Paragraphs>250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Module</vt:lpstr>
      <vt:lpstr>2.1 – Midpoint of a Line Segment</vt:lpstr>
      <vt:lpstr>Midpoint</vt:lpstr>
      <vt:lpstr>Investigate</vt:lpstr>
      <vt:lpstr>How can you find the coordinates of a midpoint?</vt:lpstr>
      <vt:lpstr>Finding a Midpoint (cont’d)</vt:lpstr>
      <vt:lpstr>Finding a Midpoint (cont’d)</vt:lpstr>
      <vt:lpstr>Practice</vt:lpstr>
      <vt:lpstr>Example 1 - Finding a Midpoint</vt:lpstr>
      <vt:lpstr>Example 1 - Finding a Midpoint</vt:lpstr>
      <vt:lpstr>Example 1 - Finding a Midpoint</vt:lpstr>
      <vt:lpstr>Example 1 - Finding a Midpoint</vt:lpstr>
      <vt:lpstr>Formalize our investigation</vt:lpstr>
      <vt:lpstr>Finding a Midpoint</vt:lpstr>
      <vt:lpstr>Finding a Midpoint (cont’d)</vt:lpstr>
      <vt:lpstr>Example 2 - Finding a Midpoint</vt:lpstr>
      <vt:lpstr>Other uses: Finding Medians</vt:lpstr>
      <vt:lpstr>Example 3 - Finding a Median</vt:lpstr>
      <vt:lpstr>Example 3 - Finding a Median</vt:lpstr>
      <vt:lpstr>Example 3 - Finding a Median</vt:lpstr>
      <vt:lpstr>Example 3 - Finding a Median</vt:lpstr>
      <vt:lpstr>Example 3 - Finding a Median</vt:lpstr>
      <vt:lpstr>Example 3 - Finding a Median</vt:lpstr>
      <vt:lpstr>Other Uses: Finding the Equation of a Right Bisector</vt:lpstr>
      <vt:lpstr>Ex. 4 – Finding a Right Bisector</vt:lpstr>
      <vt:lpstr>Ex. 4 – Finding a Right Bisector</vt:lpstr>
      <vt:lpstr>Ex. 4 – Finding a Right Bisector</vt:lpstr>
      <vt:lpstr>Ex. 4 – Finding a Right Bisector</vt:lpstr>
      <vt:lpstr>Ex. 4 – Finding a Right Bisector</vt:lpstr>
      <vt:lpstr>Ex. 4 – Finding a Right Bisector</vt:lpstr>
      <vt:lpstr>Homework</vt:lpstr>
      <vt:lpstr>Homework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2.1 – Midpoint of a Line Segment</dc:title>
  <dc:creator>Ameera Aly</dc:creator>
  <cp:lastModifiedBy>Ameera Aly</cp:lastModifiedBy>
  <cp:revision>25</cp:revision>
  <dcterms:created xsi:type="dcterms:W3CDTF">2014-09-21T22:17:05Z</dcterms:created>
  <dcterms:modified xsi:type="dcterms:W3CDTF">2014-09-30T01:04:27Z</dcterms:modified>
</cp:coreProperties>
</file>